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Alexandria"/>
      <p:regular r:id="rId22"/>
    </p:embeddedFont>
    <p:embeddedFont>
      <p:font typeface="Alexandria"/>
      <p:regular r:id="rId23"/>
    </p:embeddedFont>
    <p:embeddedFont>
      <p:font typeface="Nobile"/>
      <p:regular r:id="rId24"/>
    </p:embeddedFont>
    <p:embeddedFont>
      <p:font typeface="Nobile"/>
      <p:regular r:id="rId25"/>
    </p:embeddedFont>
    <p:embeddedFont>
      <p:font typeface="Nobile"/>
      <p:regular r:id="rId26"/>
    </p:embeddedFont>
    <p:embeddedFont>
      <p:font typeface="Nobile"/>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D2DDF8"/>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D2DDF8"/>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C73E6"/>
          </a:solidFill>
          <a:ln/>
        </p:spPr>
      </p:sp>
      <p:sp>
        <p:nvSpPr>
          <p:cNvPr id="3" name="Shape 1"/>
          <p:cNvSpPr/>
          <p:nvPr/>
        </p:nvSpPr>
        <p:spPr>
          <a:xfrm>
            <a:off x="0" y="0"/>
            <a:ext cx="14630400" cy="8229600"/>
          </a:xfrm>
          <a:prstGeom prst="rect">
            <a:avLst/>
          </a:prstGeom>
          <a:solidFill>
            <a:srgbClr val="F9F9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hyperlink" Target="https://azure.microsoft.com/en-us/services/data-factory/" TargetMode="External"/><Relationship Id="rId2" Type="http://schemas.openxmlformats.org/officeDocument/2006/relationships/image" Target="../media/image-15-1.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40424"/>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Azure Data Factory: Simplifying Cloud Data Integration</a:t>
            </a:r>
            <a:endParaRPr lang="en-US" sz="3900" dirty="0"/>
          </a:p>
        </p:txBody>
      </p:sp>
      <p:sp>
        <p:nvSpPr>
          <p:cNvPr id="4" name="Text 1"/>
          <p:cNvSpPr/>
          <p:nvPr/>
        </p:nvSpPr>
        <p:spPr>
          <a:xfrm>
            <a:off x="793790" y="4598313"/>
            <a:ext cx="7556421" cy="1190863"/>
          </a:xfrm>
          <a:prstGeom prst="rect">
            <a:avLst/>
          </a:prstGeom>
          <a:noFill/>
          <a:ln/>
        </p:spPr>
        <p:txBody>
          <a:bodyPr wrap="square" lIns="0" tIns="0" rIns="0" bIns="0" rtlCol="0" anchor="t"/>
          <a:lstStyle/>
          <a:p>
            <a:pPr algn="l" indent="0" marL="0">
              <a:lnSpc>
                <a:spcPts val="3100"/>
              </a:lnSpc>
              <a:buNone/>
            </a:pPr>
            <a:r>
              <a:rPr lang="en-US" sz="1950" dirty="0">
                <a:solidFill>
                  <a:srgbClr val="404155"/>
                </a:solidFill>
                <a:latin typeface="Nobile" pitchFamily="34" charset="0"/>
                <a:ea typeface="Nobile" pitchFamily="34" charset="-122"/>
                <a:cs typeface="Nobile" pitchFamily="34" charset="-120"/>
              </a:rPr>
              <a:t>A comprehensive guide to Microsoft's cloud-based data integration service that streamlines your ETL/ELT workflows and enables seamless data transformation at scale.</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5548" y="395645"/>
            <a:ext cx="6633805" cy="337185"/>
          </a:xfrm>
          <a:prstGeom prst="rect">
            <a:avLst/>
          </a:prstGeom>
          <a:noFill/>
          <a:ln/>
        </p:spPr>
        <p:txBody>
          <a:bodyPr wrap="none" lIns="0" tIns="0" rIns="0" bIns="0" rtlCol="0" anchor="t"/>
          <a:lstStyle/>
          <a:p>
            <a:pPr algn="l" indent="0" marL="0">
              <a:lnSpc>
                <a:spcPts val="2650"/>
              </a:lnSpc>
              <a:buNone/>
            </a:pPr>
            <a:r>
              <a:rPr lang="en-US" sz="2100" dirty="0">
                <a:solidFill>
                  <a:srgbClr val="1B1B27"/>
                </a:solidFill>
                <a:latin typeface="Alexandria" pitchFamily="34" charset="0"/>
                <a:ea typeface="Alexandria" pitchFamily="34" charset="-122"/>
                <a:cs typeface="Alexandria" pitchFamily="34" charset="-120"/>
              </a:rPr>
              <a:t>Real-World Use Case: Gaming Company Analytics</a:t>
            </a:r>
            <a:endParaRPr lang="en-US" sz="2100" dirty="0"/>
          </a:p>
        </p:txBody>
      </p:sp>
      <p:sp>
        <p:nvSpPr>
          <p:cNvPr id="3" name="Text 1"/>
          <p:cNvSpPr/>
          <p:nvPr/>
        </p:nvSpPr>
        <p:spPr>
          <a:xfrm>
            <a:off x="575548" y="948690"/>
            <a:ext cx="13479304" cy="172760"/>
          </a:xfrm>
          <a:prstGeom prst="rect">
            <a:avLst/>
          </a:prstGeom>
          <a:noFill/>
          <a:ln/>
        </p:spPr>
        <p:txBody>
          <a:bodyPr wrap="none" lIns="0" tIns="0" rIns="0" bIns="0" rtlCol="0" anchor="t"/>
          <a:lstStyle/>
          <a:p>
            <a:pPr algn="l" indent="0" marL="0">
              <a:lnSpc>
                <a:spcPts val="1350"/>
              </a:lnSpc>
              <a:buNone/>
            </a:pPr>
            <a:r>
              <a:rPr lang="en-US" sz="800" dirty="0">
                <a:solidFill>
                  <a:srgbClr val="404155"/>
                </a:solidFill>
                <a:latin typeface="Nobile" pitchFamily="34" charset="0"/>
                <a:ea typeface="Nobile" pitchFamily="34" charset="-122"/>
                <a:cs typeface="Nobile" pitchFamily="34" charset="-120"/>
              </a:rPr>
              <a:t>A leading online gaming company leveraged Azure Data Factory to transform their analytics capabilities and gain deeper insights into player behavior across their portfolio of games.</a:t>
            </a:r>
            <a:endParaRPr lang="en-US" sz="800" dirty="0"/>
          </a:p>
        </p:txBody>
      </p:sp>
      <p:pic>
        <p:nvPicPr>
          <p:cNvPr id="4" name="Image 0" descr="preencoded.png">    </p:cNvPr>
          <p:cNvPicPr>
            <a:picLocks noChangeAspect="1"/>
          </p:cNvPicPr>
          <p:nvPr/>
        </p:nvPicPr>
        <p:blipFill>
          <a:blip r:embed="rId1"/>
          <a:stretch>
            <a:fillRect/>
          </a:stretch>
        </p:blipFill>
        <p:spPr>
          <a:xfrm>
            <a:off x="575548" y="1242774"/>
            <a:ext cx="6739652" cy="431721"/>
          </a:xfrm>
          <a:prstGeom prst="rect">
            <a:avLst/>
          </a:prstGeom>
        </p:spPr>
      </p:pic>
      <p:sp>
        <p:nvSpPr>
          <p:cNvPr id="5" name="Text 2"/>
          <p:cNvSpPr/>
          <p:nvPr/>
        </p:nvSpPr>
        <p:spPr>
          <a:xfrm>
            <a:off x="683419" y="1782366"/>
            <a:ext cx="1744504" cy="168593"/>
          </a:xfrm>
          <a:prstGeom prst="rect">
            <a:avLst/>
          </a:prstGeom>
          <a:noFill/>
          <a:ln/>
        </p:spPr>
        <p:txBody>
          <a:bodyPr wrap="none" lIns="0" tIns="0" rIns="0" bIns="0" rtlCol="0" anchor="t"/>
          <a:lstStyle/>
          <a:p>
            <a:pPr algn="l" indent="0" marL="0">
              <a:lnSpc>
                <a:spcPts val="1300"/>
              </a:lnSpc>
              <a:buNone/>
            </a:pPr>
            <a:r>
              <a:rPr lang="en-US" sz="1050" dirty="0">
                <a:solidFill>
                  <a:srgbClr val="404155"/>
                </a:solidFill>
                <a:latin typeface="Alexandria" pitchFamily="34" charset="0"/>
                <a:ea typeface="Alexandria" pitchFamily="34" charset="-122"/>
                <a:cs typeface="Alexandria" pitchFamily="34" charset="-120"/>
              </a:rPr>
              <a:t>Data Collection Challenge</a:t>
            </a:r>
            <a:endParaRPr lang="en-US" sz="1050" dirty="0"/>
          </a:p>
        </p:txBody>
      </p:sp>
      <p:sp>
        <p:nvSpPr>
          <p:cNvPr id="6" name="Text 3"/>
          <p:cNvSpPr/>
          <p:nvPr/>
        </p:nvSpPr>
        <p:spPr>
          <a:xfrm>
            <a:off x="683419" y="2015609"/>
            <a:ext cx="6523911" cy="345519"/>
          </a:xfrm>
          <a:prstGeom prst="rect">
            <a:avLst/>
          </a:prstGeom>
          <a:noFill/>
          <a:ln/>
        </p:spPr>
        <p:txBody>
          <a:bodyPr wrap="square" lIns="0" tIns="0" rIns="0" bIns="0" rtlCol="0" anchor="t"/>
          <a:lstStyle/>
          <a:p>
            <a:pPr algn="l" indent="0" marL="0">
              <a:lnSpc>
                <a:spcPts val="1350"/>
              </a:lnSpc>
              <a:buNone/>
            </a:pPr>
            <a:r>
              <a:rPr lang="en-US" sz="800" dirty="0">
                <a:solidFill>
                  <a:srgbClr val="404155"/>
                </a:solidFill>
                <a:latin typeface="Nobile" pitchFamily="34" charset="0"/>
                <a:ea typeface="Nobile" pitchFamily="34" charset="-122"/>
                <a:cs typeface="Nobile" pitchFamily="34" charset="-120"/>
              </a:rPr>
              <a:t>Petabytes of game logs generated daily across multiple platforms (mobile, console, PC) stored in diverse systems including on-premises SQL Server, Cosmos DB, and blob storage.</a:t>
            </a:r>
            <a:endParaRPr lang="en-US" sz="800" dirty="0"/>
          </a:p>
        </p:txBody>
      </p:sp>
      <p:pic>
        <p:nvPicPr>
          <p:cNvPr id="7" name="Image 1" descr="preencoded.png">    </p:cNvPr>
          <p:cNvPicPr>
            <a:picLocks noChangeAspect="1"/>
          </p:cNvPicPr>
          <p:nvPr/>
        </p:nvPicPr>
        <p:blipFill>
          <a:blip r:embed="rId2"/>
          <a:stretch>
            <a:fillRect/>
          </a:stretch>
        </p:blipFill>
        <p:spPr>
          <a:xfrm>
            <a:off x="7315200" y="1242774"/>
            <a:ext cx="6739652" cy="431721"/>
          </a:xfrm>
          <a:prstGeom prst="rect">
            <a:avLst/>
          </a:prstGeom>
        </p:spPr>
      </p:pic>
      <p:sp>
        <p:nvSpPr>
          <p:cNvPr id="8" name="Text 4"/>
          <p:cNvSpPr/>
          <p:nvPr/>
        </p:nvSpPr>
        <p:spPr>
          <a:xfrm>
            <a:off x="7423071" y="1782366"/>
            <a:ext cx="1349097" cy="168593"/>
          </a:xfrm>
          <a:prstGeom prst="rect">
            <a:avLst/>
          </a:prstGeom>
          <a:noFill/>
          <a:ln/>
        </p:spPr>
        <p:txBody>
          <a:bodyPr wrap="none" lIns="0" tIns="0" rIns="0" bIns="0" rtlCol="0" anchor="t"/>
          <a:lstStyle/>
          <a:p>
            <a:pPr algn="l" indent="0" marL="0">
              <a:lnSpc>
                <a:spcPts val="1300"/>
              </a:lnSpc>
              <a:buNone/>
            </a:pPr>
            <a:r>
              <a:rPr lang="en-US" sz="1050" dirty="0">
                <a:solidFill>
                  <a:srgbClr val="404155"/>
                </a:solidFill>
                <a:latin typeface="Alexandria" pitchFamily="34" charset="0"/>
                <a:ea typeface="Alexandria" pitchFamily="34" charset="-122"/>
                <a:cs typeface="Alexandria" pitchFamily="34" charset="-120"/>
              </a:rPr>
              <a:t>ADF Solution</a:t>
            </a:r>
            <a:endParaRPr lang="en-US" sz="1050" dirty="0"/>
          </a:p>
        </p:txBody>
      </p:sp>
      <p:sp>
        <p:nvSpPr>
          <p:cNvPr id="9" name="Text 5"/>
          <p:cNvSpPr/>
          <p:nvPr/>
        </p:nvSpPr>
        <p:spPr>
          <a:xfrm>
            <a:off x="7423071" y="2015609"/>
            <a:ext cx="6523911" cy="345519"/>
          </a:xfrm>
          <a:prstGeom prst="rect">
            <a:avLst/>
          </a:prstGeom>
          <a:noFill/>
          <a:ln/>
        </p:spPr>
        <p:txBody>
          <a:bodyPr wrap="square" lIns="0" tIns="0" rIns="0" bIns="0" rtlCol="0" anchor="t"/>
          <a:lstStyle/>
          <a:p>
            <a:pPr algn="l" indent="0" marL="0">
              <a:lnSpc>
                <a:spcPts val="1350"/>
              </a:lnSpc>
              <a:buNone/>
            </a:pPr>
            <a:r>
              <a:rPr lang="en-US" sz="800" dirty="0">
                <a:solidFill>
                  <a:srgbClr val="404155"/>
                </a:solidFill>
                <a:latin typeface="Nobile" pitchFamily="34" charset="0"/>
                <a:ea typeface="Nobile" pitchFamily="34" charset="-122"/>
                <a:cs typeface="Nobile" pitchFamily="34" charset="-120"/>
              </a:rPr>
              <a:t>Created automated pipelines to ingest, join, and transform data from all sources. Used self-hosted IR for on-premises data and mapping data flows for complex transformations.</a:t>
            </a:r>
            <a:endParaRPr lang="en-US" sz="800" dirty="0"/>
          </a:p>
        </p:txBody>
      </p:sp>
      <p:pic>
        <p:nvPicPr>
          <p:cNvPr id="10" name="Image 2" descr="preencoded.png">    </p:cNvPr>
          <p:cNvPicPr>
            <a:picLocks noChangeAspect="1"/>
          </p:cNvPicPr>
          <p:nvPr/>
        </p:nvPicPr>
        <p:blipFill>
          <a:blip r:embed="rId3"/>
          <a:stretch>
            <a:fillRect/>
          </a:stretch>
        </p:blipFill>
        <p:spPr>
          <a:xfrm>
            <a:off x="575548" y="2468999"/>
            <a:ext cx="6739652" cy="431721"/>
          </a:xfrm>
          <a:prstGeom prst="rect">
            <a:avLst/>
          </a:prstGeom>
        </p:spPr>
      </p:pic>
      <p:sp>
        <p:nvSpPr>
          <p:cNvPr id="11" name="Text 6"/>
          <p:cNvSpPr/>
          <p:nvPr/>
        </p:nvSpPr>
        <p:spPr>
          <a:xfrm>
            <a:off x="683419" y="3008590"/>
            <a:ext cx="1349097" cy="168593"/>
          </a:xfrm>
          <a:prstGeom prst="rect">
            <a:avLst/>
          </a:prstGeom>
          <a:noFill/>
          <a:ln/>
        </p:spPr>
        <p:txBody>
          <a:bodyPr wrap="none" lIns="0" tIns="0" rIns="0" bIns="0" rtlCol="0" anchor="t"/>
          <a:lstStyle/>
          <a:p>
            <a:pPr algn="l" indent="0" marL="0">
              <a:lnSpc>
                <a:spcPts val="1300"/>
              </a:lnSpc>
              <a:buNone/>
            </a:pPr>
            <a:r>
              <a:rPr lang="en-US" sz="1050" dirty="0">
                <a:solidFill>
                  <a:srgbClr val="404155"/>
                </a:solidFill>
                <a:latin typeface="Alexandria" pitchFamily="34" charset="0"/>
                <a:ea typeface="Alexandria" pitchFamily="34" charset="-122"/>
                <a:cs typeface="Alexandria" pitchFamily="34" charset="-120"/>
              </a:rPr>
              <a:t>Analytics Platform</a:t>
            </a:r>
            <a:endParaRPr lang="en-US" sz="1050" dirty="0"/>
          </a:p>
        </p:txBody>
      </p:sp>
      <p:sp>
        <p:nvSpPr>
          <p:cNvPr id="12" name="Text 7"/>
          <p:cNvSpPr/>
          <p:nvPr/>
        </p:nvSpPr>
        <p:spPr>
          <a:xfrm>
            <a:off x="683419" y="3241834"/>
            <a:ext cx="6523911" cy="345519"/>
          </a:xfrm>
          <a:prstGeom prst="rect">
            <a:avLst/>
          </a:prstGeom>
          <a:noFill/>
          <a:ln/>
        </p:spPr>
        <p:txBody>
          <a:bodyPr wrap="square" lIns="0" tIns="0" rIns="0" bIns="0" rtlCol="0" anchor="t"/>
          <a:lstStyle/>
          <a:p>
            <a:pPr algn="l" indent="0" marL="0">
              <a:lnSpc>
                <a:spcPts val="1350"/>
              </a:lnSpc>
              <a:buNone/>
            </a:pPr>
            <a:r>
              <a:rPr lang="en-US" sz="800" dirty="0">
                <a:solidFill>
                  <a:srgbClr val="404155"/>
                </a:solidFill>
                <a:latin typeface="Nobile" pitchFamily="34" charset="0"/>
                <a:ea typeface="Nobile" pitchFamily="34" charset="-122"/>
                <a:cs typeface="Nobile" pitchFamily="34" charset="-120"/>
              </a:rPr>
              <a:t>Refined data published to Azure Synapse Analytics, enabling real-time dashboards for game performance, player retention, and monetization metrics.</a:t>
            </a:r>
            <a:endParaRPr lang="en-US" sz="800" dirty="0"/>
          </a:p>
        </p:txBody>
      </p:sp>
      <p:pic>
        <p:nvPicPr>
          <p:cNvPr id="13" name="Image 3" descr="preencoded.png">    </p:cNvPr>
          <p:cNvPicPr>
            <a:picLocks noChangeAspect="1"/>
          </p:cNvPicPr>
          <p:nvPr/>
        </p:nvPicPr>
        <p:blipFill>
          <a:blip r:embed="rId4"/>
          <a:stretch>
            <a:fillRect/>
          </a:stretch>
        </p:blipFill>
        <p:spPr>
          <a:xfrm>
            <a:off x="7315200" y="2468999"/>
            <a:ext cx="6739652" cy="431721"/>
          </a:xfrm>
          <a:prstGeom prst="rect">
            <a:avLst/>
          </a:prstGeom>
        </p:spPr>
      </p:pic>
      <p:sp>
        <p:nvSpPr>
          <p:cNvPr id="14" name="Text 8"/>
          <p:cNvSpPr/>
          <p:nvPr/>
        </p:nvSpPr>
        <p:spPr>
          <a:xfrm>
            <a:off x="7423071" y="3008590"/>
            <a:ext cx="1349097" cy="168593"/>
          </a:xfrm>
          <a:prstGeom prst="rect">
            <a:avLst/>
          </a:prstGeom>
          <a:noFill/>
          <a:ln/>
        </p:spPr>
        <p:txBody>
          <a:bodyPr wrap="none" lIns="0" tIns="0" rIns="0" bIns="0" rtlCol="0" anchor="t"/>
          <a:lstStyle/>
          <a:p>
            <a:pPr algn="l" indent="0" marL="0">
              <a:lnSpc>
                <a:spcPts val="1300"/>
              </a:lnSpc>
              <a:buNone/>
            </a:pPr>
            <a:r>
              <a:rPr lang="en-US" sz="1050" dirty="0">
                <a:solidFill>
                  <a:srgbClr val="404155"/>
                </a:solidFill>
                <a:latin typeface="Alexandria" pitchFamily="34" charset="0"/>
                <a:ea typeface="Alexandria" pitchFamily="34" charset="-122"/>
                <a:cs typeface="Alexandria" pitchFamily="34" charset="-120"/>
              </a:rPr>
              <a:t>Automation</a:t>
            </a:r>
            <a:endParaRPr lang="en-US" sz="1050" dirty="0"/>
          </a:p>
        </p:txBody>
      </p:sp>
      <p:sp>
        <p:nvSpPr>
          <p:cNvPr id="15" name="Text 9"/>
          <p:cNvSpPr/>
          <p:nvPr/>
        </p:nvSpPr>
        <p:spPr>
          <a:xfrm>
            <a:off x="7423071" y="3241834"/>
            <a:ext cx="6523911" cy="345519"/>
          </a:xfrm>
          <a:prstGeom prst="rect">
            <a:avLst/>
          </a:prstGeom>
          <a:noFill/>
          <a:ln/>
        </p:spPr>
        <p:txBody>
          <a:bodyPr wrap="square" lIns="0" tIns="0" rIns="0" bIns="0" rtlCol="0" anchor="t"/>
          <a:lstStyle/>
          <a:p>
            <a:pPr algn="l" indent="0" marL="0">
              <a:lnSpc>
                <a:spcPts val="1350"/>
              </a:lnSpc>
              <a:buNone/>
            </a:pPr>
            <a:r>
              <a:rPr lang="en-US" sz="800" dirty="0">
                <a:solidFill>
                  <a:srgbClr val="404155"/>
                </a:solidFill>
                <a:latin typeface="Nobile" pitchFamily="34" charset="0"/>
                <a:ea typeface="Nobile" pitchFamily="34" charset="-122"/>
                <a:cs typeface="Nobile" pitchFamily="34" charset="-120"/>
              </a:rPr>
              <a:t>Event-based triggers launch pipelines when new game data arrives. Scheduled triggers refresh aggregated reports at specific intervals. Error handling automatically retries failed operations.</a:t>
            </a:r>
            <a:endParaRPr lang="en-US" sz="800" dirty="0"/>
          </a:p>
        </p:txBody>
      </p:sp>
      <p:sp>
        <p:nvSpPr>
          <p:cNvPr id="16" name="Text 10"/>
          <p:cNvSpPr/>
          <p:nvPr/>
        </p:nvSpPr>
        <p:spPr>
          <a:xfrm>
            <a:off x="575548" y="3924419"/>
            <a:ext cx="1619012" cy="202406"/>
          </a:xfrm>
          <a:prstGeom prst="rect">
            <a:avLst/>
          </a:prstGeom>
          <a:noFill/>
          <a:ln/>
        </p:spPr>
        <p:txBody>
          <a:bodyPr wrap="none" lIns="0" tIns="0" rIns="0" bIns="0" rtlCol="0" anchor="t"/>
          <a:lstStyle/>
          <a:p>
            <a:pPr algn="l" indent="0" marL="0">
              <a:lnSpc>
                <a:spcPts val="1550"/>
              </a:lnSpc>
              <a:buNone/>
            </a:pPr>
            <a:r>
              <a:rPr lang="en-US" sz="1250" dirty="0">
                <a:solidFill>
                  <a:srgbClr val="1B1B27"/>
                </a:solidFill>
                <a:latin typeface="Alexandria" pitchFamily="34" charset="0"/>
                <a:ea typeface="Alexandria" pitchFamily="34" charset="-122"/>
                <a:cs typeface="Alexandria" pitchFamily="34" charset="-120"/>
              </a:rPr>
              <a:t>Business Outcomes:</a:t>
            </a:r>
            <a:endParaRPr lang="en-US" sz="1250" dirty="0"/>
          </a:p>
        </p:txBody>
      </p:sp>
      <p:sp>
        <p:nvSpPr>
          <p:cNvPr id="17" name="Text 11"/>
          <p:cNvSpPr/>
          <p:nvPr/>
        </p:nvSpPr>
        <p:spPr>
          <a:xfrm>
            <a:off x="575548" y="4234696"/>
            <a:ext cx="7295198" cy="172760"/>
          </a:xfrm>
          <a:prstGeom prst="rect">
            <a:avLst/>
          </a:prstGeom>
          <a:noFill/>
          <a:ln/>
        </p:spPr>
        <p:txBody>
          <a:bodyPr wrap="none" lIns="0" tIns="0" rIns="0" bIns="0" rtlCol="0" anchor="t"/>
          <a:lstStyle/>
          <a:p>
            <a:pPr algn="l" marL="342900" indent="-342900">
              <a:lnSpc>
                <a:spcPts val="1350"/>
              </a:lnSpc>
              <a:buSzPct val="100000"/>
              <a:buChar char="•"/>
            </a:pPr>
            <a:r>
              <a:rPr lang="en-US" sz="800" dirty="0">
                <a:solidFill>
                  <a:srgbClr val="404155"/>
                </a:solidFill>
                <a:latin typeface="Nobile" pitchFamily="34" charset="0"/>
                <a:ea typeface="Nobile" pitchFamily="34" charset="-122"/>
                <a:cs typeface="Nobile" pitchFamily="34" charset="-120"/>
              </a:rPr>
              <a:t>Reduced data processing time from </a:t>
            </a:r>
            <a:pPr algn="l" indent="0" marL="0">
              <a:lnSpc>
                <a:spcPts val="1350"/>
              </a:lnSpc>
              <a:buNone/>
            </a:pPr>
            <a:r>
              <a:rPr lang="en-US" sz="800" b="1" dirty="0">
                <a:solidFill>
                  <a:srgbClr val="404155"/>
                </a:solidFill>
                <a:latin typeface="Nobile" pitchFamily="34" charset="0"/>
                <a:ea typeface="Nobile" pitchFamily="34" charset="-122"/>
                <a:cs typeface="Nobile" pitchFamily="34" charset="-120"/>
              </a:rPr>
              <a:t>24+ hours to under 2 hours</a:t>
            </a:r>
            <a:endParaRPr lang="en-US" sz="800" dirty="0"/>
          </a:p>
        </p:txBody>
      </p:sp>
      <p:sp>
        <p:nvSpPr>
          <p:cNvPr id="18" name="Text 12"/>
          <p:cNvSpPr/>
          <p:nvPr/>
        </p:nvSpPr>
        <p:spPr>
          <a:xfrm>
            <a:off x="575548" y="4445198"/>
            <a:ext cx="7295198" cy="172760"/>
          </a:xfrm>
          <a:prstGeom prst="rect">
            <a:avLst/>
          </a:prstGeom>
          <a:noFill/>
          <a:ln/>
        </p:spPr>
        <p:txBody>
          <a:bodyPr wrap="none" lIns="0" tIns="0" rIns="0" bIns="0" rtlCol="0" anchor="t"/>
          <a:lstStyle/>
          <a:p>
            <a:pPr algn="l" marL="342900" indent="-342900">
              <a:lnSpc>
                <a:spcPts val="1350"/>
              </a:lnSpc>
              <a:buSzPct val="100000"/>
              <a:buChar char="•"/>
            </a:pPr>
            <a:r>
              <a:rPr lang="en-US" sz="800" b="1" dirty="0">
                <a:solidFill>
                  <a:srgbClr val="404155"/>
                </a:solidFill>
                <a:latin typeface="Nobile" pitchFamily="34" charset="0"/>
                <a:ea typeface="Nobile" pitchFamily="34" charset="-122"/>
                <a:cs typeface="Nobile" pitchFamily="34" charset="-120"/>
              </a:rPr>
              <a:t>30% increase in player retention</a:t>
            </a:r>
            <a:pPr algn="l" indent="0" marL="0">
              <a:lnSpc>
                <a:spcPts val="1350"/>
              </a:lnSpc>
              <a:buNone/>
            </a:pPr>
            <a:r>
              <a:rPr lang="en-US" sz="800" dirty="0">
                <a:solidFill>
                  <a:srgbClr val="404155"/>
                </a:solidFill>
                <a:latin typeface="Nobile" pitchFamily="34" charset="0"/>
                <a:ea typeface="Nobile" pitchFamily="34" charset="-122"/>
                <a:cs typeface="Nobile" pitchFamily="34" charset="-120"/>
              </a:rPr>
              <a:t> through more targeted engagement campaigns based on behavior insights</a:t>
            </a:r>
            <a:endParaRPr lang="en-US" sz="800" dirty="0"/>
          </a:p>
        </p:txBody>
      </p:sp>
      <p:sp>
        <p:nvSpPr>
          <p:cNvPr id="19" name="Text 13"/>
          <p:cNvSpPr/>
          <p:nvPr/>
        </p:nvSpPr>
        <p:spPr>
          <a:xfrm>
            <a:off x="575548" y="4655701"/>
            <a:ext cx="7295198" cy="172760"/>
          </a:xfrm>
          <a:prstGeom prst="rect">
            <a:avLst/>
          </a:prstGeom>
          <a:noFill/>
          <a:ln/>
        </p:spPr>
        <p:txBody>
          <a:bodyPr wrap="none" lIns="0" tIns="0" rIns="0" bIns="0" rtlCol="0" anchor="t"/>
          <a:lstStyle/>
          <a:p>
            <a:pPr algn="l" marL="342900" indent="-342900">
              <a:lnSpc>
                <a:spcPts val="1350"/>
              </a:lnSpc>
              <a:buSzPct val="100000"/>
              <a:buChar char="•"/>
            </a:pPr>
            <a:r>
              <a:rPr lang="en-US" sz="800" b="1" dirty="0">
                <a:solidFill>
                  <a:srgbClr val="404155"/>
                </a:solidFill>
                <a:latin typeface="Nobile" pitchFamily="34" charset="0"/>
                <a:ea typeface="Nobile" pitchFamily="34" charset="-122"/>
                <a:cs typeface="Nobile" pitchFamily="34" charset="-120"/>
              </a:rPr>
              <a:t>Eliminated 6 different ETL tools</a:t>
            </a:r>
            <a:pPr algn="l" indent="0" marL="0">
              <a:lnSpc>
                <a:spcPts val="1350"/>
              </a:lnSpc>
              <a:buNone/>
            </a:pPr>
            <a:r>
              <a:rPr lang="en-US" sz="800" dirty="0">
                <a:solidFill>
                  <a:srgbClr val="404155"/>
                </a:solidFill>
                <a:latin typeface="Nobile" pitchFamily="34" charset="0"/>
                <a:ea typeface="Nobile" pitchFamily="34" charset="-122"/>
                <a:cs typeface="Nobile" pitchFamily="34" charset="-120"/>
              </a:rPr>
              <a:t> by consolidating on ADF</a:t>
            </a:r>
            <a:endParaRPr lang="en-US" sz="800" dirty="0"/>
          </a:p>
        </p:txBody>
      </p:sp>
      <p:sp>
        <p:nvSpPr>
          <p:cNvPr id="20" name="Text 14"/>
          <p:cNvSpPr/>
          <p:nvPr/>
        </p:nvSpPr>
        <p:spPr>
          <a:xfrm>
            <a:off x="575548" y="4866203"/>
            <a:ext cx="7295198" cy="172760"/>
          </a:xfrm>
          <a:prstGeom prst="rect">
            <a:avLst/>
          </a:prstGeom>
          <a:noFill/>
          <a:ln/>
        </p:spPr>
        <p:txBody>
          <a:bodyPr wrap="none" lIns="0" tIns="0" rIns="0" bIns="0" rtlCol="0" anchor="t"/>
          <a:lstStyle/>
          <a:p>
            <a:pPr algn="l" marL="342900" indent="-342900">
              <a:lnSpc>
                <a:spcPts val="1350"/>
              </a:lnSpc>
              <a:buSzPct val="100000"/>
              <a:buChar char="•"/>
            </a:pPr>
            <a:r>
              <a:rPr lang="en-US" sz="800" dirty="0">
                <a:solidFill>
                  <a:srgbClr val="404155"/>
                </a:solidFill>
                <a:latin typeface="Nobile" pitchFamily="34" charset="0"/>
                <a:ea typeface="Nobile" pitchFamily="34" charset="-122"/>
                <a:cs typeface="Nobile" pitchFamily="34" charset="-120"/>
              </a:rPr>
              <a:t>Data engineering team focused on </a:t>
            </a:r>
            <a:pPr algn="l" indent="0" marL="0">
              <a:lnSpc>
                <a:spcPts val="1350"/>
              </a:lnSpc>
              <a:buNone/>
            </a:pPr>
            <a:r>
              <a:rPr lang="en-US" sz="800" b="1" dirty="0">
                <a:solidFill>
                  <a:srgbClr val="404155"/>
                </a:solidFill>
                <a:latin typeface="Nobile" pitchFamily="34" charset="0"/>
                <a:ea typeface="Nobile" pitchFamily="34" charset="-122"/>
                <a:cs typeface="Nobile" pitchFamily="34" charset="-120"/>
              </a:rPr>
              <a:t>insights instead of infrastructure</a:t>
            </a:r>
            <a:endParaRPr lang="en-US" sz="800" dirty="0"/>
          </a:p>
        </p:txBody>
      </p:sp>
      <p:pic>
        <p:nvPicPr>
          <p:cNvPr id="21" name="Image 4" descr="preencoded.png">    </p:cNvPr>
          <p:cNvPicPr>
            <a:picLocks noChangeAspect="1"/>
          </p:cNvPicPr>
          <p:nvPr/>
        </p:nvPicPr>
        <p:blipFill>
          <a:blip r:embed="rId5"/>
          <a:stretch>
            <a:fillRect/>
          </a:stretch>
        </p:blipFill>
        <p:spPr>
          <a:xfrm>
            <a:off x="8141494" y="3937873"/>
            <a:ext cx="4440555" cy="44405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80812" y="536853"/>
            <a:ext cx="7174944" cy="609957"/>
          </a:xfrm>
          <a:prstGeom prst="rect">
            <a:avLst/>
          </a:prstGeom>
          <a:noFill/>
          <a:ln/>
        </p:spPr>
        <p:txBody>
          <a:bodyPr wrap="none" lIns="0" tIns="0" rIns="0" bIns="0" rtlCol="0" anchor="t"/>
          <a:lstStyle/>
          <a:p>
            <a:pPr algn="l" indent="0" marL="0">
              <a:lnSpc>
                <a:spcPts val="4800"/>
              </a:lnSpc>
              <a:buNone/>
            </a:pPr>
            <a:r>
              <a:rPr lang="en-US" sz="3800" dirty="0">
                <a:solidFill>
                  <a:srgbClr val="1B1B27"/>
                </a:solidFill>
                <a:latin typeface="Alexandria" pitchFamily="34" charset="0"/>
                <a:ea typeface="Alexandria" pitchFamily="34" charset="-122"/>
                <a:cs typeface="Alexandria" pitchFamily="34" charset="-120"/>
              </a:rPr>
              <a:t>Security &amp; Governance in ADF</a:t>
            </a:r>
            <a:endParaRPr lang="en-US" sz="3800" dirty="0"/>
          </a:p>
        </p:txBody>
      </p:sp>
      <p:sp>
        <p:nvSpPr>
          <p:cNvPr id="3" name="Text 1"/>
          <p:cNvSpPr/>
          <p:nvPr/>
        </p:nvSpPr>
        <p:spPr>
          <a:xfrm>
            <a:off x="780812" y="1537216"/>
            <a:ext cx="13068776" cy="624840"/>
          </a:xfrm>
          <a:prstGeom prst="rect">
            <a:avLst/>
          </a:prstGeom>
          <a:noFill/>
          <a:ln/>
        </p:spPr>
        <p:txBody>
          <a:bodyPr wrap="square" lIns="0" tIns="0" rIns="0" bIns="0" rtlCol="0" anchor="t"/>
          <a:lstStyle/>
          <a:p>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Azure Data Factory is designed with enterprise-grade security and compliance controls to protect sensitive data throughout the entire integration process.</a:t>
            </a:r>
            <a:endParaRPr lang="en-US" sz="1500" dirty="0"/>
          </a:p>
        </p:txBody>
      </p:sp>
      <p:sp>
        <p:nvSpPr>
          <p:cNvPr id="4" name="Shape 2"/>
          <p:cNvSpPr/>
          <p:nvPr/>
        </p:nvSpPr>
        <p:spPr>
          <a:xfrm>
            <a:off x="780812" y="2381607"/>
            <a:ext cx="4226123" cy="4468892"/>
          </a:xfrm>
          <a:prstGeom prst="roundRect">
            <a:avLst>
              <a:gd name="adj" fmla="val 1940"/>
            </a:avLst>
          </a:prstGeom>
          <a:solidFill>
            <a:srgbClr val="D2DDF9"/>
          </a:solidFill>
          <a:ln w="7620">
            <a:solidFill>
              <a:srgbClr val="B8C3DF"/>
            </a:solidFill>
            <a:prstDash val="solid"/>
          </a:ln>
        </p:spPr>
      </p:sp>
      <p:sp>
        <p:nvSpPr>
          <p:cNvPr id="5" name="Text 3"/>
          <p:cNvSpPr/>
          <p:nvPr/>
        </p:nvSpPr>
        <p:spPr>
          <a:xfrm>
            <a:off x="983575" y="2584371"/>
            <a:ext cx="2440186" cy="305038"/>
          </a:xfrm>
          <a:prstGeom prst="rect">
            <a:avLst/>
          </a:prstGeom>
          <a:noFill/>
          <a:ln/>
        </p:spPr>
        <p:txBody>
          <a:bodyPr wrap="none" lIns="0" tIns="0" rIns="0" bIns="0" rtlCol="0" anchor="t"/>
          <a:lstStyle/>
          <a:p>
            <a:pPr algn="l" indent="0" marL="0">
              <a:lnSpc>
                <a:spcPts val="2400"/>
              </a:lnSpc>
              <a:buNone/>
            </a:pPr>
            <a:r>
              <a:rPr lang="en-US" sz="1900" dirty="0">
                <a:solidFill>
                  <a:srgbClr val="404155"/>
                </a:solidFill>
                <a:latin typeface="Alexandria" pitchFamily="34" charset="0"/>
                <a:ea typeface="Alexandria" pitchFamily="34" charset="-122"/>
                <a:cs typeface="Alexandria" pitchFamily="34" charset="-120"/>
              </a:rPr>
              <a:t>Data Protection</a:t>
            </a:r>
            <a:endParaRPr lang="en-US" sz="1900" dirty="0"/>
          </a:p>
        </p:txBody>
      </p:sp>
      <p:sp>
        <p:nvSpPr>
          <p:cNvPr id="6" name="Text 4"/>
          <p:cNvSpPr/>
          <p:nvPr/>
        </p:nvSpPr>
        <p:spPr>
          <a:xfrm>
            <a:off x="983575" y="3006447"/>
            <a:ext cx="3820597" cy="62484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404155"/>
                </a:solidFill>
                <a:latin typeface="Nobile" pitchFamily="34" charset="0"/>
                <a:ea typeface="Nobile" pitchFamily="34" charset="-122"/>
                <a:cs typeface="Nobile" pitchFamily="34" charset="-120"/>
              </a:rPr>
              <a:t>Encryption of data in transit using </a:t>
            </a:r>
            <a:pPr algn="l" indent="0" marL="0">
              <a:lnSpc>
                <a:spcPts val="2450"/>
              </a:lnSpc>
              <a:buNone/>
            </a:pPr>
            <a:r>
              <a:rPr lang="en-US" sz="1500" b="1" dirty="0">
                <a:solidFill>
                  <a:srgbClr val="404155"/>
                </a:solidFill>
                <a:latin typeface="Nobile" pitchFamily="34" charset="0"/>
                <a:ea typeface="Nobile" pitchFamily="34" charset="-122"/>
                <a:cs typeface="Nobile" pitchFamily="34" charset="-120"/>
              </a:rPr>
              <a:t>TLS 1.2 or higher</a:t>
            </a:r>
            <a:endParaRPr lang="en-US" sz="1500" dirty="0"/>
          </a:p>
        </p:txBody>
      </p:sp>
      <p:sp>
        <p:nvSpPr>
          <p:cNvPr id="7" name="Text 5"/>
          <p:cNvSpPr/>
          <p:nvPr/>
        </p:nvSpPr>
        <p:spPr>
          <a:xfrm>
            <a:off x="983575" y="3699510"/>
            <a:ext cx="3820597" cy="93726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404155"/>
                </a:solidFill>
                <a:latin typeface="Nobile" pitchFamily="34" charset="0"/>
                <a:ea typeface="Nobile" pitchFamily="34" charset="-122"/>
                <a:cs typeface="Nobile" pitchFamily="34" charset="-120"/>
              </a:rPr>
              <a:t>Encryption at rest with </a:t>
            </a:r>
            <a:pPr algn="l" indent="0" marL="0">
              <a:lnSpc>
                <a:spcPts val="2450"/>
              </a:lnSpc>
              <a:buNone/>
            </a:pPr>
            <a:r>
              <a:rPr lang="en-US" sz="1500" b="1" dirty="0">
                <a:solidFill>
                  <a:srgbClr val="404155"/>
                </a:solidFill>
                <a:latin typeface="Nobile" pitchFamily="34" charset="0"/>
                <a:ea typeface="Nobile" pitchFamily="34" charset="-122"/>
                <a:cs typeface="Nobile" pitchFamily="34" charset="-120"/>
              </a:rPr>
              <a:t>Microsoft-managed keys or customer-managed keys</a:t>
            </a:r>
            <a:endParaRPr lang="en-US" sz="1500" dirty="0"/>
          </a:p>
        </p:txBody>
      </p:sp>
      <p:sp>
        <p:nvSpPr>
          <p:cNvPr id="8" name="Text 6"/>
          <p:cNvSpPr/>
          <p:nvPr/>
        </p:nvSpPr>
        <p:spPr>
          <a:xfrm>
            <a:off x="983575" y="4704993"/>
            <a:ext cx="3820597" cy="93726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404155"/>
                </a:solidFill>
                <a:latin typeface="Nobile" pitchFamily="34" charset="0"/>
                <a:ea typeface="Nobile" pitchFamily="34" charset="-122"/>
                <a:cs typeface="Nobile" pitchFamily="34" charset="-120"/>
              </a:rPr>
              <a:t>Secure access to data stores with </a:t>
            </a:r>
            <a:pPr algn="l" indent="0" marL="0">
              <a:lnSpc>
                <a:spcPts val="2450"/>
              </a:lnSpc>
              <a:buNone/>
            </a:pPr>
            <a:r>
              <a:rPr lang="en-US" sz="1500" b="1" dirty="0">
                <a:solidFill>
                  <a:srgbClr val="404155"/>
                </a:solidFill>
                <a:latin typeface="Nobile" pitchFamily="34" charset="0"/>
                <a:ea typeface="Nobile" pitchFamily="34" charset="-122"/>
                <a:cs typeface="Nobile" pitchFamily="34" charset="-120"/>
              </a:rPr>
              <a:t>credentials stored in Azure Key Vault</a:t>
            </a:r>
            <a:endParaRPr lang="en-US" sz="1500" dirty="0"/>
          </a:p>
        </p:txBody>
      </p:sp>
      <p:sp>
        <p:nvSpPr>
          <p:cNvPr id="9" name="Text 7"/>
          <p:cNvSpPr/>
          <p:nvPr/>
        </p:nvSpPr>
        <p:spPr>
          <a:xfrm>
            <a:off x="983575" y="5710476"/>
            <a:ext cx="3820597" cy="624840"/>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404155"/>
                </a:solidFill>
                <a:latin typeface="Nobile" pitchFamily="34" charset="0"/>
                <a:ea typeface="Nobile" pitchFamily="34" charset="-122"/>
                <a:cs typeface="Nobile" pitchFamily="34" charset="-120"/>
              </a:rPr>
              <a:t>Private endpoints</a:t>
            </a:r>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 for secure connectivity within virtual networks</a:t>
            </a:r>
            <a:endParaRPr lang="en-US" sz="1500" dirty="0"/>
          </a:p>
        </p:txBody>
      </p:sp>
      <p:sp>
        <p:nvSpPr>
          <p:cNvPr id="10" name="Shape 8"/>
          <p:cNvSpPr/>
          <p:nvPr/>
        </p:nvSpPr>
        <p:spPr>
          <a:xfrm>
            <a:off x="5202079" y="2381607"/>
            <a:ext cx="4226123" cy="4468892"/>
          </a:xfrm>
          <a:prstGeom prst="roundRect">
            <a:avLst>
              <a:gd name="adj" fmla="val 1940"/>
            </a:avLst>
          </a:prstGeom>
          <a:solidFill>
            <a:srgbClr val="D2DDF9"/>
          </a:solidFill>
          <a:ln w="7620">
            <a:solidFill>
              <a:srgbClr val="B8C3DF"/>
            </a:solidFill>
            <a:prstDash val="solid"/>
          </a:ln>
        </p:spPr>
      </p:sp>
      <p:sp>
        <p:nvSpPr>
          <p:cNvPr id="11" name="Text 9"/>
          <p:cNvSpPr/>
          <p:nvPr/>
        </p:nvSpPr>
        <p:spPr>
          <a:xfrm>
            <a:off x="5404842" y="2584371"/>
            <a:ext cx="2440186" cy="305038"/>
          </a:xfrm>
          <a:prstGeom prst="rect">
            <a:avLst/>
          </a:prstGeom>
          <a:noFill/>
          <a:ln/>
        </p:spPr>
        <p:txBody>
          <a:bodyPr wrap="none" lIns="0" tIns="0" rIns="0" bIns="0" rtlCol="0" anchor="t"/>
          <a:lstStyle/>
          <a:p>
            <a:pPr algn="l" indent="0" marL="0">
              <a:lnSpc>
                <a:spcPts val="2400"/>
              </a:lnSpc>
              <a:buNone/>
            </a:pPr>
            <a:r>
              <a:rPr lang="en-US" sz="1900" dirty="0">
                <a:solidFill>
                  <a:srgbClr val="404155"/>
                </a:solidFill>
                <a:latin typeface="Alexandria" pitchFamily="34" charset="0"/>
                <a:ea typeface="Alexandria" pitchFamily="34" charset="-122"/>
                <a:cs typeface="Alexandria" pitchFamily="34" charset="-120"/>
              </a:rPr>
              <a:t>Access Control</a:t>
            </a:r>
            <a:endParaRPr lang="en-US" sz="1900" dirty="0"/>
          </a:p>
        </p:txBody>
      </p:sp>
      <p:sp>
        <p:nvSpPr>
          <p:cNvPr id="12" name="Text 10"/>
          <p:cNvSpPr/>
          <p:nvPr/>
        </p:nvSpPr>
        <p:spPr>
          <a:xfrm>
            <a:off x="5404842" y="3006447"/>
            <a:ext cx="3820597" cy="93726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404155"/>
                </a:solidFill>
                <a:latin typeface="Nobile" pitchFamily="34" charset="0"/>
                <a:ea typeface="Nobile" pitchFamily="34" charset="-122"/>
                <a:cs typeface="Nobile" pitchFamily="34" charset="-120"/>
              </a:rPr>
              <a:t>Fine-grained </a:t>
            </a:r>
            <a:pPr algn="l" indent="0" marL="0">
              <a:lnSpc>
                <a:spcPts val="2450"/>
              </a:lnSpc>
              <a:buNone/>
            </a:pPr>
            <a:r>
              <a:rPr lang="en-US" sz="1500" b="1" dirty="0">
                <a:solidFill>
                  <a:srgbClr val="404155"/>
                </a:solidFill>
                <a:latin typeface="Nobile" pitchFamily="34" charset="0"/>
                <a:ea typeface="Nobile" pitchFamily="34" charset="-122"/>
                <a:cs typeface="Nobile" pitchFamily="34" charset="-120"/>
              </a:rPr>
              <a:t>role-based access control (RBAC)</a:t>
            </a:r>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 via Azure Active Directory (Entra ID)</a:t>
            </a:r>
            <a:endParaRPr lang="en-US" sz="1500" dirty="0"/>
          </a:p>
        </p:txBody>
      </p:sp>
      <p:sp>
        <p:nvSpPr>
          <p:cNvPr id="13" name="Text 11"/>
          <p:cNvSpPr/>
          <p:nvPr/>
        </p:nvSpPr>
        <p:spPr>
          <a:xfrm>
            <a:off x="5404842" y="4011930"/>
            <a:ext cx="3820597" cy="93726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404155"/>
                </a:solidFill>
                <a:latin typeface="Nobile" pitchFamily="34" charset="0"/>
                <a:ea typeface="Nobile" pitchFamily="34" charset="-122"/>
                <a:cs typeface="Nobile" pitchFamily="34" charset="-120"/>
              </a:rPr>
              <a:t>Customizable roles for </a:t>
            </a:r>
            <a:pPr algn="l" indent="0" marL="0">
              <a:lnSpc>
                <a:spcPts val="2450"/>
              </a:lnSpc>
              <a:buNone/>
            </a:pPr>
            <a:r>
              <a:rPr lang="en-US" sz="1500" b="1" dirty="0">
                <a:solidFill>
                  <a:srgbClr val="404155"/>
                </a:solidFill>
                <a:latin typeface="Nobile" pitchFamily="34" charset="0"/>
                <a:ea typeface="Nobile" pitchFamily="34" charset="-122"/>
                <a:cs typeface="Nobile" pitchFamily="34" charset="-120"/>
              </a:rPr>
              <a:t>separation of duties</a:t>
            </a:r>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 between administrators, developers, and operators</a:t>
            </a:r>
            <a:endParaRPr lang="en-US" sz="1500" dirty="0"/>
          </a:p>
        </p:txBody>
      </p:sp>
      <p:sp>
        <p:nvSpPr>
          <p:cNvPr id="14" name="Text 12"/>
          <p:cNvSpPr/>
          <p:nvPr/>
        </p:nvSpPr>
        <p:spPr>
          <a:xfrm>
            <a:off x="5404842" y="5017413"/>
            <a:ext cx="3820597" cy="937260"/>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404155"/>
                </a:solidFill>
                <a:latin typeface="Nobile" pitchFamily="34" charset="0"/>
                <a:ea typeface="Nobile" pitchFamily="34" charset="-122"/>
                <a:cs typeface="Nobile" pitchFamily="34" charset="-120"/>
              </a:rPr>
              <a:t>Managed identities</a:t>
            </a:r>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 for secure, password-free authentication to resources</a:t>
            </a:r>
            <a:endParaRPr lang="en-US" sz="1500" dirty="0"/>
          </a:p>
        </p:txBody>
      </p:sp>
      <p:sp>
        <p:nvSpPr>
          <p:cNvPr id="15" name="Text 13"/>
          <p:cNvSpPr/>
          <p:nvPr/>
        </p:nvSpPr>
        <p:spPr>
          <a:xfrm>
            <a:off x="5404842" y="6022896"/>
            <a:ext cx="3820597" cy="62484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404155"/>
                </a:solidFill>
                <a:latin typeface="Nobile" pitchFamily="34" charset="0"/>
                <a:ea typeface="Nobile" pitchFamily="34" charset="-122"/>
                <a:cs typeface="Nobile" pitchFamily="34" charset="-120"/>
              </a:rPr>
              <a:t>Detailed </a:t>
            </a:r>
            <a:pPr algn="l" indent="0" marL="0">
              <a:lnSpc>
                <a:spcPts val="2450"/>
              </a:lnSpc>
              <a:buNone/>
            </a:pPr>
            <a:r>
              <a:rPr lang="en-US" sz="1500" b="1" dirty="0">
                <a:solidFill>
                  <a:srgbClr val="404155"/>
                </a:solidFill>
                <a:latin typeface="Nobile" pitchFamily="34" charset="0"/>
                <a:ea typeface="Nobile" pitchFamily="34" charset="-122"/>
                <a:cs typeface="Nobile" pitchFamily="34" charset="-120"/>
              </a:rPr>
              <a:t>activity logs</a:t>
            </a:r>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 of user actions for auditing purposes</a:t>
            </a:r>
            <a:endParaRPr lang="en-US" sz="1500" dirty="0"/>
          </a:p>
        </p:txBody>
      </p:sp>
      <p:sp>
        <p:nvSpPr>
          <p:cNvPr id="16" name="Shape 14"/>
          <p:cNvSpPr/>
          <p:nvPr/>
        </p:nvSpPr>
        <p:spPr>
          <a:xfrm>
            <a:off x="9623346" y="2381607"/>
            <a:ext cx="4226243" cy="4468892"/>
          </a:xfrm>
          <a:prstGeom prst="roundRect">
            <a:avLst>
              <a:gd name="adj" fmla="val 1940"/>
            </a:avLst>
          </a:prstGeom>
          <a:solidFill>
            <a:srgbClr val="D2DDF9"/>
          </a:solidFill>
          <a:ln w="7620">
            <a:solidFill>
              <a:srgbClr val="B8C3DF"/>
            </a:solidFill>
            <a:prstDash val="solid"/>
          </a:ln>
        </p:spPr>
      </p:sp>
      <p:sp>
        <p:nvSpPr>
          <p:cNvPr id="17" name="Text 15"/>
          <p:cNvSpPr/>
          <p:nvPr/>
        </p:nvSpPr>
        <p:spPr>
          <a:xfrm>
            <a:off x="9826109" y="2584371"/>
            <a:ext cx="3190042" cy="305038"/>
          </a:xfrm>
          <a:prstGeom prst="rect">
            <a:avLst/>
          </a:prstGeom>
          <a:noFill/>
          <a:ln/>
        </p:spPr>
        <p:txBody>
          <a:bodyPr wrap="none" lIns="0" tIns="0" rIns="0" bIns="0" rtlCol="0" anchor="t"/>
          <a:lstStyle/>
          <a:p>
            <a:pPr algn="l" indent="0" marL="0">
              <a:lnSpc>
                <a:spcPts val="2400"/>
              </a:lnSpc>
              <a:buNone/>
            </a:pPr>
            <a:r>
              <a:rPr lang="en-US" sz="1900" dirty="0">
                <a:solidFill>
                  <a:srgbClr val="404155"/>
                </a:solidFill>
                <a:latin typeface="Alexandria" pitchFamily="34" charset="0"/>
                <a:ea typeface="Alexandria" pitchFamily="34" charset="-122"/>
                <a:cs typeface="Alexandria" pitchFamily="34" charset="-120"/>
              </a:rPr>
              <a:t>Compliance &amp; Governance</a:t>
            </a:r>
            <a:endParaRPr lang="en-US" sz="1900" dirty="0"/>
          </a:p>
        </p:txBody>
      </p:sp>
      <p:sp>
        <p:nvSpPr>
          <p:cNvPr id="18" name="Text 16"/>
          <p:cNvSpPr/>
          <p:nvPr/>
        </p:nvSpPr>
        <p:spPr>
          <a:xfrm>
            <a:off x="9826109" y="3006447"/>
            <a:ext cx="3820716" cy="62484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404155"/>
                </a:solidFill>
                <a:latin typeface="Nobile" pitchFamily="34" charset="0"/>
                <a:ea typeface="Nobile" pitchFamily="34" charset="-122"/>
                <a:cs typeface="Nobile" pitchFamily="34" charset="-120"/>
              </a:rPr>
              <a:t>Integration with </a:t>
            </a:r>
            <a:pPr algn="l" indent="0" marL="0">
              <a:lnSpc>
                <a:spcPts val="2450"/>
              </a:lnSpc>
              <a:buNone/>
            </a:pPr>
            <a:r>
              <a:rPr lang="en-US" sz="1500" b="1" dirty="0">
                <a:solidFill>
                  <a:srgbClr val="404155"/>
                </a:solidFill>
                <a:latin typeface="Nobile" pitchFamily="34" charset="0"/>
                <a:ea typeface="Nobile" pitchFamily="34" charset="-122"/>
                <a:cs typeface="Nobile" pitchFamily="34" charset="-120"/>
              </a:rPr>
              <a:t>Azure Policy</a:t>
            </a:r>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 for enforcing organizational standards</a:t>
            </a:r>
            <a:endParaRPr lang="en-US" sz="1500" dirty="0"/>
          </a:p>
        </p:txBody>
      </p:sp>
      <p:sp>
        <p:nvSpPr>
          <p:cNvPr id="19" name="Text 17"/>
          <p:cNvSpPr/>
          <p:nvPr/>
        </p:nvSpPr>
        <p:spPr>
          <a:xfrm>
            <a:off x="9826109" y="3699510"/>
            <a:ext cx="3820716" cy="93726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404155"/>
                </a:solidFill>
                <a:latin typeface="Nobile" pitchFamily="34" charset="0"/>
                <a:ea typeface="Nobile" pitchFamily="34" charset="-122"/>
                <a:cs typeface="Nobile" pitchFamily="34" charset="-120"/>
              </a:rPr>
              <a:t>Support for </a:t>
            </a:r>
            <a:pPr algn="l" indent="0" marL="0">
              <a:lnSpc>
                <a:spcPts val="2450"/>
              </a:lnSpc>
              <a:buNone/>
            </a:pPr>
            <a:r>
              <a:rPr lang="en-US" sz="1500" b="1" dirty="0">
                <a:solidFill>
                  <a:srgbClr val="404155"/>
                </a:solidFill>
                <a:latin typeface="Nobile" pitchFamily="34" charset="0"/>
                <a:ea typeface="Nobile" pitchFamily="34" charset="-122"/>
                <a:cs typeface="Nobile" pitchFamily="34" charset="-120"/>
              </a:rPr>
              <a:t>resource tags</a:t>
            </a:r>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 to track ownership, environment, and cost allocation</a:t>
            </a:r>
            <a:endParaRPr lang="en-US" sz="1500" dirty="0"/>
          </a:p>
        </p:txBody>
      </p:sp>
      <p:sp>
        <p:nvSpPr>
          <p:cNvPr id="20" name="Text 18"/>
          <p:cNvSpPr/>
          <p:nvPr/>
        </p:nvSpPr>
        <p:spPr>
          <a:xfrm>
            <a:off x="9826109" y="4704993"/>
            <a:ext cx="3820716" cy="937260"/>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404155"/>
                </a:solidFill>
                <a:latin typeface="Nobile" pitchFamily="34" charset="0"/>
                <a:ea typeface="Nobile" pitchFamily="34" charset="-122"/>
                <a:cs typeface="Nobile" pitchFamily="34" charset="-120"/>
              </a:rPr>
              <a:t>Microsoft Defender for Cloud</a:t>
            </a:r>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 integration for threat protection and security recommendations</a:t>
            </a:r>
            <a:endParaRPr lang="en-US" sz="1500" dirty="0"/>
          </a:p>
        </p:txBody>
      </p:sp>
      <p:sp>
        <p:nvSpPr>
          <p:cNvPr id="21" name="Text 19"/>
          <p:cNvSpPr/>
          <p:nvPr/>
        </p:nvSpPr>
        <p:spPr>
          <a:xfrm>
            <a:off x="9826109" y="5710476"/>
            <a:ext cx="3820716" cy="93726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404155"/>
                </a:solidFill>
                <a:latin typeface="Nobile" pitchFamily="34" charset="0"/>
                <a:ea typeface="Nobile" pitchFamily="34" charset="-122"/>
                <a:cs typeface="Nobile" pitchFamily="34" charset="-120"/>
              </a:rPr>
              <a:t>Compliance with major </a:t>
            </a:r>
            <a:pPr algn="l" indent="0" marL="0">
              <a:lnSpc>
                <a:spcPts val="2450"/>
              </a:lnSpc>
              <a:buNone/>
            </a:pPr>
            <a:r>
              <a:rPr lang="en-US" sz="1500" b="1" dirty="0">
                <a:solidFill>
                  <a:srgbClr val="404155"/>
                </a:solidFill>
                <a:latin typeface="Nobile" pitchFamily="34" charset="0"/>
                <a:ea typeface="Nobile" pitchFamily="34" charset="-122"/>
                <a:cs typeface="Nobile" pitchFamily="34" charset="-120"/>
              </a:rPr>
              <a:t>regulatory standards</a:t>
            </a:r>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 including GDPR, HIPAA, ISO 27001, SOC, and more</a:t>
            </a:r>
            <a:endParaRPr lang="en-US" sz="1500" dirty="0"/>
          </a:p>
        </p:txBody>
      </p:sp>
      <p:sp>
        <p:nvSpPr>
          <p:cNvPr id="22" name="Text 20"/>
          <p:cNvSpPr/>
          <p:nvPr/>
        </p:nvSpPr>
        <p:spPr>
          <a:xfrm>
            <a:off x="780812" y="7070050"/>
            <a:ext cx="13068776" cy="624840"/>
          </a:xfrm>
          <a:prstGeom prst="rect">
            <a:avLst/>
          </a:prstGeom>
          <a:noFill/>
          <a:ln/>
        </p:spPr>
        <p:txBody>
          <a:bodyPr wrap="square" lIns="0" tIns="0" rIns="0" bIns="0" rtlCol="0" anchor="t"/>
          <a:lstStyle/>
          <a:p>
            <a:pPr algn="l" indent="0" marL="0">
              <a:lnSpc>
                <a:spcPts val="2450"/>
              </a:lnSpc>
              <a:buNone/>
            </a:pPr>
            <a:r>
              <a:rPr lang="en-US" sz="1500" dirty="0">
                <a:solidFill>
                  <a:srgbClr val="404155"/>
                </a:solidFill>
                <a:latin typeface="Nobile" pitchFamily="34" charset="0"/>
                <a:ea typeface="Nobile" pitchFamily="34" charset="-122"/>
                <a:cs typeface="Nobile" pitchFamily="34" charset="-120"/>
              </a:rPr>
              <a:t>These comprehensive security features ensure that organizations can implement robust data integration solutions while maintaining strict compliance with internal policies and external regulations.</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10778" y="351115"/>
            <a:ext cx="3855720" cy="359092"/>
          </a:xfrm>
          <a:prstGeom prst="rect">
            <a:avLst/>
          </a:prstGeom>
          <a:noFill/>
          <a:ln/>
        </p:spPr>
        <p:txBody>
          <a:bodyPr wrap="none" lIns="0" tIns="0" rIns="0" bIns="0" rtlCol="0" anchor="t"/>
          <a:lstStyle/>
          <a:p>
            <a:pPr algn="l" indent="0" marL="0">
              <a:lnSpc>
                <a:spcPts val="2800"/>
              </a:lnSpc>
              <a:buNone/>
            </a:pPr>
            <a:r>
              <a:rPr lang="en-US" sz="2250" dirty="0">
                <a:solidFill>
                  <a:srgbClr val="1B1B27"/>
                </a:solidFill>
                <a:latin typeface="Alexandria" pitchFamily="34" charset="0"/>
                <a:ea typeface="Alexandria" pitchFamily="34" charset="-122"/>
                <a:cs typeface="Alexandria" pitchFamily="34" charset="-120"/>
              </a:rPr>
              <a:t>Monitoring &amp; Management</a:t>
            </a:r>
            <a:endParaRPr lang="en-US" sz="2250" dirty="0"/>
          </a:p>
        </p:txBody>
      </p:sp>
      <p:sp>
        <p:nvSpPr>
          <p:cNvPr id="3" name="Text 1"/>
          <p:cNvSpPr/>
          <p:nvPr/>
        </p:nvSpPr>
        <p:spPr>
          <a:xfrm>
            <a:off x="510778" y="997387"/>
            <a:ext cx="5969794" cy="431006"/>
          </a:xfrm>
          <a:prstGeom prst="rect">
            <a:avLst/>
          </a:prstGeom>
          <a:noFill/>
          <a:ln/>
        </p:spPr>
        <p:txBody>
          <a:bodyPr wrap="square" lIns="0" tIns="0" rIns="0" bIns="0" rtlCol="0" anchor="t"/>
          <a:lstStyle/>
          <a:p>
            <a:pPr algn="l" indent="0" marL="0">
              <a:lnSpc>
                <a:spcPts val="1650"/>
              </a:lnSpc>
              <a:buNone/>
            </a:pPr>
            <a:r>
              <a:rPr lang="en-US" sz="1350" dirty="0">
                <a:solidFill>
                  <a:srgbClr val="1B1B27"/>
                </a:solidFill>
                <a:latin typeface="Alexandria" pitchFamily="34" charset="0"/>
                <a:ea typeface="Alexandria" pitchFamily="34" charset="-122"/>
                <a:cs typeface="Alexandria" pitchFamily="34" charset="-120"/>
              </a:rPr>
              <a:t>Azure Data Factory provides robust tools for monitoring and managing your data integration workflows:</a:t>
            </a:r>
            <a:endParaRPr lang="en-US" sz="1350" dirty="0"/>
          </a:p>
        </p:txBody>
      </p:sp>
      <p:sp>
        <p:nvSpPr>
          <p:cNvPr id="4" name="Text 2"/>
          <p:cNvSpPr/>
          <p:nvPr/>
        </p:nvSpPr>
        <p:spPr>
          <a:xfrm>
            <a:off x="510778" y="1543288"/>
            <a:ext cx="2180630" cy="179546"/>
          </a:xfrm>
          <a:prstGeom prst="rect">
            <a:avLst/>
          </a:prstGeom>
          <a:noFill/>
          <a:ln/>
        </p:spPr>
        <p:txBody>
          <a:bodyPr wrap="none" lIns="0" tIns="0" rIns="0" bIns="0" rtlCol="0" anchor="t"/>
          <a:lstStyle/>
          <a:p>
            <a:pPr algn="l" indent="0" marL="0">
              <a:lnSpc>
                <a:spcPts val="1400"/>
              </a:lnSpc>
              <a:buNone/>
            </a:pPr>
            <a:r>
              <a:rPr lang="en-US" sz="1100" dirty="0">
                <a:solidFill>
                  <a:srgbClr val="1B54DA"/>
                </a:solidFill>
                <a:latin typeface="Alexandria" pitchFamily="34" charset="0"/>
                <a:ea typeface="Alexandria" pitchFamily="34" charset="-122"/>
                <a:cs typeface="Alexandria" pitchFamily="34" charset="-120"/>
              </a:rPr>
              <a:t>Built-in Monitoring Dashboard</a:t>
            </a:r>
            <a:endParaRPr lang="en-US" sz="1100" dirty="0"/>
          </a:p>
        </p:txBody>
      </p:sp>
      <p:sp>
        <p:nvSpPr>
          <p:cNvPr id="5" name="Text 3"/>
          <p:cNvSpPr/>
          <p:nvPr/>
        </p:nvSpPr>
        <p:spPr>
          <a:xfrm>
            <a:off x="510778" y="1837730"/>
            <a:ext cx="5969794"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404155"/>
                </a:solidFill>
                <a:latin typeface="Nobile" pitchFamily="34" charset="0"/>
                <a:ea typeface="Nobile" pitchFamily="34" charset="-122"/>
                <a:cs typeface="Nobile" pitchFamily="34" charset="-120"/>
              </a:rPr>
              <a:t>Visual pipeline run history with detailed execution status</a:t>
            </a:r>
            <a:endParaRPr lang="en-US" sz="900" dirty="0"/>
          </a:p>
        </p:txBody>
      </p:sp>
      <p:sp>
        <p:nvSpPr>
          <p:cNvPr id="6" name="Text 4"/>
          <p:cNvSpPr/>
          <p:nvPr/>
        </p:nvSpPr>
        <p:spPr>
          <a:xfrm>
            <a:off x="510778" y="2061686"/>
            <a:ext cx="5969794"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404155"/>
                </a:solidFill>
                <a:latin typeface="Nobile" pitchFamily="34" charset="0"/>
                <a:ea typeface="Nobile" pitchFamily="34" charset="-122"/>
                <a:cs typeface="Nobile" pitchFamily="34" charset="-120"/>
              </a:rPr>
              <a:t>Activity-level metrics and logs for granular troubleshooting</a:t>
            </a:r>
            <a:endParaRPr lang="en-US" sz="900" dirty="0"/>
          </a:p>
        </p:txBody>
      </p:sp>
      <p:sp>
        <p:nvSpPr>
          <p:cNvPr id="7" name="Text 5"/>
          <p:cNvSpPr/>
          <p:nvPr/>
        </p:nvSpPr>
        <p:spPr>
          <a:xfrm>
            <a:off x="510778" y="2285643"/>
            <a:ext cx="5969794"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404155"/>
                </a:solidFill>
                <a:latin typeface="Nobile" pitchFamily="34" charset="0"/>
                <a:ea typeface="Nobile" pitchFamily="34" charset="-122"/>
                <a:cs typeface="Nobile" pitchFamily="34" charset="-120"/>
              </a:rPr>
              <a:t>Performance statistics and resource utilization metrics</a:t>
            </a:r>
            <a:endParaRPr lang="en-US" sz="900" dirty="0"/>
          </a:p>
        </p:txBody>
      </p:sp>
      <p:sp>
        <p:nvSpPr>
          <p:cNvPr id="8" name="Text 6"/>
          <p:cNvSpPr/>
          <p:nvPr/>
        </p:nvSpPr>
        <p:spPr>
          <a:xfrm>
            <a:off x="510778" y="2509599"/>
            <a:ext cx="5969794"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404155"/>
                </a:solidFill>
                <a:latin typeface="Nobile" pitchFamily="34" charset="0"/>
                <a:ea typeface="Nobile" pitchFamily="34" charset="-122"/>
                <a:cs typeface="Nobile" pitchFamily="34" charset="-120"/>
              </a:rPr>
              <a:t>Filter and search capabilities for complex deployments</a:t>
            </a:r>
            <a:endParaRPr lang="en-US" sz="900" dirty="0"/>
          </a:p>
        </p:txBody>
      </p:sp>
      <p:sp>
        <p:nvSpPr>
          <p:cNvPr id="9" name="Text 7"/>
          <p:cNvSpPr/>
          <p:nvPr/>
        </p:nvSpPr>
        <p:spPr>
          <a:xfrm>
            <a:off x="510778" y="2808327"/>
            <a:ext cx="1678186" cy="179546"/>
          </a:xfrm>
          <a:prstGeom prst="rect">
            <a:avLst/>
          </a:prstGeom>
          <a:noFill/>
          <a:ln/>
        </p:spPr>
        <p:txBody>
          <a:bodyPr wrap="none" lIns="0" tIns="0" rIns="0" bIns="0" rtlCol="0" anchor="t"/>
          <a:lstStyle/>
          <a:p>
            <a:pPr algn="l" indent="0" marL="0">
              <a:lnSpc>
                <a:spcPts val="1400"/>
              </a:lnSpc>
              <a:buNone/>
            </a:pPr>
            <a:r>
              <a:rPr lang="en-US" sz="1100" dirty="0">
                <a:solidFill>
                  <a:srgbClr val="1B54DA"/>
                </a:solidFill>
                <a:latin typeface="Alexandria" pitchFamily="34" charset="0"/>
                <a:ea typeface="Alexandria" pitchFamily="34" charset="-122"/>
                <a:cs typeface="Alexandria" pitchFamily="34" charset="-120"/>
              </a:rPr>
              <a:t>Alerts and Notifications</a:t>
            </a:r>
            <a:endParaRPr lang="en-US" sz="1100" dirty="0"/>
          </a:p>
        </p:txBody>
      </p:sp>
      <p:sp>
        <p:nvSpPr>
          <p:cNvPr id="10" name="Text 8"/>
          <p:cNvSpPr/>
          <p:nvPr/>
        </p:nvSpPr>
        <p:spPr>
          <a:xfrm>
            <a:off x="510778" y="3102769"/>
            <a:ext cx="5969794"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404155"/>
                </a:solidFill>
                <a:latin typeface="Nobile" pitchFamily="34" charset="0"/>
                <a:ea typeface="Nobile" pitchFamily="34" charset="-122"/>
                <a:cs typeface="Nobile" pitchFamily="34" charset="-120"/>
              </a:rPr>
              <a:t>Configurable alerts for pipeline failures or performance issues</a:t>
            </a:r>
            <a:endParaRPr lang="en-US" sz="900" dirty="0"/>
          </a:p>
        </p:txBody>
      </p:sp>
      <p:sp>
        <p:nvSpPr>
          <p:cNvPr id="11" name="Text 9"/>
          <p:cNvSpPr/>
          <p:nvPr/>
        </p:nvSpPr>
        <p:spPr>
          <a:xfrm>
            <a:off x="510778" y="3326725"/>
            <a:ext cx="5969794"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404155"/>
                </a:solidFill>
                <a:latin typeface="Nobile" pitchFamily="34" charset="0"/>
                <a:ea typeface="Nobile" pitchFamily="34" charset="-122"/>
                <a:cs typeface="Nobile" pitchFamily="34" charset="-120"/>
              </a:rPr>
              <a:t>Integration with Azure Monitor action groups for email, SMS, or webhook notifications</a:t>
            </a:r>
            <a:endParaRPr lang="en-US" sz="900" dirty="0"/>
          </a:p>
        </p:txBody>
      </p:sp>
      <p:sp>
        <p:nvSpPr>
          <p:cNvPr id="12" name="Text 10"/>
          <p:cNvSpPr/>
          <p:nvPr/>
        </p:nvSpPr>
        <p:spPr>
          <a:xfrm>
            <a:off x="510778" y="3550682"/>
            <a:ext cx="5969794" cy="183833"/>
          </a:xfrm>
          <a:prstGeom prst="rect">
            <a:avLst/>
          </a:prstGeom>
          <a:noFill/>
          <a:ln/>
        </p:spPr>
        <p:txBody>
          <a:bodyPr wrap="none" lIns="0" tIns="0" rIns="0" bIns="0" rtlCol="0" anchor="t"/>
          <a:lstStyle/>
          <a:p>
            <a:pPr algn="l" marL="342900" indent="-342900">
              <a:lnSpc>
                <a:spcPts val="1400"/>
              </a:lnSpc>
              <a:buSzPct val="100000"/>
              <a:buChar char="•"/>
            </a:pPr>
            <a:r>
              <a:rPr lang="en-US" sz="900" dirty="0">
                <a:solidFill>
                  <a:srgbClr val="404155"/>
                </a:solidFill>
                <a:latin typeface="Nobile" pitchFamily="34" charset="0"/>
                <a:ea typeface="Nobile" pitchFamily="34" charset="-122"/>
                <a:cs typeface="Nobile" pitchFamily="34" charset="-120"/>
              </a:rPr>
              <a:t>Custom alert thresholds based on metrics or activity logs</a:t>
            </a:r>
            <a:endParaRPr lang="en-US" sz="900" dirty="0"/>
          </a:p>
        </p:txBody>
      </p:sp>
      <p:pic>
        <p:nvPicPr>
          <p:cNvPr id="13" name="Image 0" descr="preencoded.png">    </p:cNvPr>
          <p:cNvPicPr>
            <a:picLocks noChangeAspect="1"/>
          </p:cNvPicPr>
          <p:nvPr/>
        </p:nvPicPr>
        <p:blipFill>
          <a:blip r:embed="rId1"/>
          <a:stretch>
            <a:fillRect/>
          </a:stretch>
        </p:blipFill>
        <p:spPr>
          <a:xfrm>
            <a:off x="6768465" y="1011674"/>
            <a:ext cx="6622733" cy="6622733"/>
          </a:xfrm>
          <a:prstGeom prst="rect">
            <a:avLst/>
          </a:prstGeom>
        </p:spPr>
      </p:pic>
      <p:sp>
        <p:nvSpPr>
          <p:cNvPr id="14" name="Text 11"/>
          <p:cNvSpPr/>
          <p:nvPr/>
        </p:nvSpPr>
        <p:spPr>
          <a:xfrm>
            <a:off x="6768465" y="7763589"/>
            <a:ext cx="2377440" cy="179546"/>
          </a:xfrm>
          <a:prstGeom prst="rect">
            <a:avLst/>
          </a:prstGeom>
          <a:noFill/>
          <a:ln/>
        </p:spPr>
        <p:txBody>
          <a:bodyPr wrap="none" lIns="0" tIns="0" rIns="0" bIns="0" rtlCol="0" anchor="t"/>
          <a:lstStyle/>
          <a:p>
            <a:pPr algn="l" indent="0" marL="0">
              <a:lnSpc>
                <a:spcPts val="1400"/>
              </a:lnSpc>
              <a:buNone/>
            </a:pPr>
            <a:r>
              <a:rPr lang="en-US" sz="1100" dirty="0">
                <a:solidFill>
                  <a:srgbClr val="1B54DA"/>
                </a:solidFill>
                <a:latin typeface="Alexandria" pitchFamily="34" charset="0"/>
                <a:ea typeface="Alexandria" pitchFamily="34" charset="-122"/>
                <a:cs typeface="Alexandria" pitchFamily="34" charset="-120"/>
              </a:rPr>
              <a:t>Advanced Monitoring Integration</a:t>
            </a:r>
            <a:endParaRPr lang="en-US" sz="1100" dirty="0"/>
          </a:p>
        </p:txBody>
      </p:sp>
      <p:sp>
        <p:nvSpPr>
          <p:cNvPr id="15" name="Text 12"/>
          <p:cNvSpPr/>
          <p:nvPr/>
        </p:nvSpPr>
        <p:spPr>
          <a:xfrm>
            <a:off x="6768465" y="8058031"/>
            <a:ext cx="7358658" cy="183833"/>
          </a:xfrm>
          <a:prstGeom prst="rect">
            <a:avLst/>
          </a:prstGeom>
          <a:noFill/>
          <a:ln/>
        </p:spPr>
        <p:txBody>
          <a:bodyPr wrap="none" lIns="0" tIns="0" rIns="0" bIns="0" rtlCol="0" anchor="t"/>
          <a:lstStyle/>
          <a:p>
            <a:pPr algn="l" marL="342900" indent="-342900">
              <a:lnSpc>
                <a:spcPts val="1400"/>
              </a:lnSpc>
              <a:buSzPct val="100000"/>
              <a:buChar char="•"/>
            </a:pPr>
            <a:r>
              <a:rPr lang="en-US" sz="900" b="1" dirty="0">
                <a:solidFill>
                  <a:srgbClr val="404155"/>
                </a:solidFill>
                <a:latin typeface="Nobile" pitchFamily="34" charset="0"/>
                <a:ea typeface="Nobile" pitchFamily="34" charset="-122"/>
                <a:cs typeface="Nobile" pitchFamily="34" charset="-120"/>
              </a:rPr>
              <a:t>Azure Monitor:</a:t>
            </a:r>
            <a:pPr algn="l" indent="0" marL="0">
              <a:lnSpc>
                <a:spcPts val="1400"/>
              </a:lnSpc>
              <a:buNone/>
            </a:pPr>
            <a:r>
              <a:rPr lang="en-US" sz="900" dirty="0">
                <a:solidFill>
                  <a:srgbClr val="404155"/>
                </a:solidFill>
                <a:latin typeface="Nobile" pitchFamily="34" charset="0"/>
                <a:ea typeface="Nobile" pitchFamily="34" charset="-122"/>
                <a:cs typeface="Nobile" pitchFamily="34" charset="-120"/>
              </a:rPr>
              <a:t> Centralized monitoring across all Azure resources</a:t>
            </a:r>
            <a:endParaRPr lang="en-US" sz="900" dirty="0"/>
          </a:p>
        </p:txBody>
      </p:sp>
      <p:sp>
        <p:nvSpPr>
          <p:cNvPr id="16" name="Text 13"/>
          <p:cNvSpPr/>
          <p:nvPr/>
        </p:nvSpPr>
        <p:spPr>
          <a:xfrm>
            <a:off x="6768465" y="8281988"/>
            <a:ext cx="7358658" cy="183833"/>
          </a:xfrm>
          <a:prstGeom prst="rect">
            <a:avLst/>
          </a:prstGeom>
          <a:noFill/>
          <a:ln/>
        </p:spPr>
        <p:txBody>
          <a:bodyPr wrap="none" lIns="0" tIns="0" rIns="0" bIns="0" rtlCol="0" anchor="t"/>
          <a:lstStyle/>
          <a:p>
            <a:pPr algn="l" marL="342900" indent="-342900">
              <a:lnSpc>
                <a:spcPts val="1400"/>
              </a:lnSpc>
              <a:buSzPct val="100000"/>
              <a:buChar char="•"/>
            </a:pPr>
            <a:r>
              <a:rPr lang="en-US" sz="900" b="1" dirty="0">
                <a:solidFill>
                  <a:srgbClr val="404155"/>
                </a:solidFill>
                <a:latin typeface="Nobile" pitchFamily="34" charset="0"/>
                <a:ea typeface="Nobile" pitchFamily="34" charset="-122"/>
                <a:cs typeface="Nobile" pitchFamily="34" charset="-120"/>
              </a:rPr>
              <a:t>Log Analytics:</a:t>
            </a:r>
            <a:pPr algn="l" indent="0" marL="0">
              <a:lnSpc>
                <a:spcPts val="1400"/>
              </a:lnSpc>
              <a:buNone/>
            </a:pPr>
            <a:r>
              <a:rPr lang="en-US" sz="900" dirty="0">
                <a:solidFill>
                  <a:srgbClr val="404155"/>
                </a:solidFill>
                <a:latin typeface="Nobile" pitchFamily="34" charset="0"/>
                <a:ea typeface="Nobile" pitchFamily="34" charset="-122"/>
                <a:cs typeface="Nobile" pitchFamily="34" charset="-120"/>
              </a:rPr>
              <a:t> Advanced query and analysis of ADF execution logs</a:t>
            </a:r>
            <a:endParaRPr lang="en-US" sz="900" dirty="0"/>
          </a:p>
        </p:txBody>
      </p:sp>
      <p:sp>
        <p:nvSpPr>
          <p:cNvPr id="17" name="Text 14"/>
          <p:cNvSpPr/>
          <p:nvPr/>
        </p:nvSpPr>
        <p:spPr>
          <a:xfrm>
            <a:off x="6768465" y="8505944"/>
            <a:ext cx="7358658" cy="183833"/>
          </a:xfrm>
          <a:prstGeom prst="rect">
            <a:avLst/>
          </a:prstGeom>
          <a:noFill/>
          <a:ln/>
        </p:spPr>
        <p:txBody>
          <a:bodyPr wrap="none" lIns="0" tIns="0" rIns="0" bIns="0" rtlCol="0" anchor="t"/>
          <a:lstStyle/>
          <a:p>
            <a:pPr algn="l" marL="342900" indent="-342900">
              <a:lnSpc>
                <a:spcPts val="1400"/>
              </a:lnSpc>
              <a:buSzPct val="100000"/>
              <a:buChar char="•"/>
            </a:pPr>
            <a:r>
              <a:rPr lang="en-US" sz="900" b="1" dirty="0">
                <a:solidFill>
                  <a:srgbClr val="404155"/>
                </a:solidFill>
                <a:latin typeface="Nobile" pitchFamily="34" charset="0"/>
                <a:ea typeface="Nobile" pitchFamily="34" charset="-122"/>
                <a:cs typeface="Nobile" pitchFamily="34" charset="-120"/>
              </a:rPr>
              <a:t>Application Insights:</a:t>
            </a:r>
            <a:pPr algn="l" indent="0" marL="0">
              <a:lnSpc>
                <a:spcPts val="1400"/>
              </a:lnSpc>
              <a:buNone/>
            </a:pPr>
            <a:r>
              <a:rPr lang="en-US" sz="900" dirty="0">
                <a:solidFill>
                  <a:srgbClr val="404155"/>
                </a:solidFill>
                <a:latin typeface="Nobile" pitchFamily="34" charset="0"/>
                <a:ea typeface="Nobile" pitchFamily="34" charset="-122"/>
                <a:cs typeface="Nobile" pitchFamily="34" charset="-120"/>
              </a:rPr>
              <a:t> Performance monitoring and diagnostics</a:t>
            </a:r>
            <a:endParaRPr lang="en-US" sz="900" dirty="0"/>
          </a:p>
        </p:txBody>
      </p:sp>
      <p:sp>
        <p:nvSpPr>
          <p:cNvPr id="18" name="Text 15"/>
          <p:cNvSpPr/>
          <p:nvPr/>
        </p:nvSpPr>
        <p:spPr>
          <a:xfrm>
            <a:off x="6768465" y="8729901"/>
            <a:ext cx="7358658" cy="183833"/>
          </a:xfrm>
          <a:prstGeom prst="rect">
            <a:avLst/>
          </a:prstGeom>
          <a:noFill/>
          <a:ln/>
        </p:spPr>
        <p:txBody>
          <a:bodyPr wrap="none" lIns="0" tIns="0" rIns="0" bIns="0" rtlCol="0" anchor="t"/>
          <a:lstStyle/>
          <a:p>
            <a:pPr algn="l" marL="342900" indent="-342900">
              <a:lnSpc>
                <a:spcPts val="1400"/>
              </a:lnSpc>
              <a:buSzPct val="100000"/>
              <a:buChar char="•"/>
            </a:pPr>
            <a:r>
              <a:rPr lang="en-US" sz="900" b="1" dirty="0">
                <a:solidFill>
                  <a:srgbClr val="404155"/>
                </a:solidFill>
                <a:latin typeface="Nobile" pitchFamily="34" charset="0"/>
                <a:ea typeface="Nobile" pitchFamily="34" charset="-122"/>
                <a:cs typeface="Nobile" pitchFamily="34" charset="-120"/>
              </a:rPr>
              <a:t>Power BI:</a:t>
            </a:r>
            <a:pPr algn="l" indent="0" marL="0">
              <a:lnSpc>
                <a:spcPts val="1400"/>
              </a:lnSpc>
              <a:buNone/>
            </a:pPr>
            <a:r>
              <a:rPr lang="en-US" sz="900" dirty="0">
                <a:solidFill>
                  <a:srgbClr val="404155"/>
                </a:solidFill>
                <a:latin typeface="Nobile" pitchFamily="34" charset="0"/>
                <a:ea typeface="Nobile" pitchFamily="34" charset="-122"/>
                <a:cs typeface="Nobile" pitchFamily="34" charset="-120"/>
              </a:rPr>
              <a:t> Custom dashboards for executive reporting and historical trends</a:t>
            </a:r>
            <a:endParaRPr lang="en-US" sz="900" dirty="0"/>
          </a:p>
        </p:txBody>
      </p:sp>
      <p:sp>
        <p:nvSpPr>
          <p:cNvPr id="19" name="Text 16"/>
          <p:cNvSpPr/>
          <p:nvPr/>
        </p:nvSpPr>
        <p:spPr>
          <a:xfrm>
            <a:off x="510778" y="9083040"/>
            <a:ext cx="13608844" cy="183833"/>
          </a:xfrm>
          <a:prstGeom prst="rect">
            <a:avLst/>
          </a:prstGeom>
          <a:noFill/>
          <a:ln/>
        </p:spPr>
        <p:txBody>
          <a:bodyPr wrap="none" lIns="0" tIns="0" rIns="0" bIns="0" rtlCol="0" anchor="t"/>
          <a:lstStyle/>
          <a:p>
            <a:pPr algn="l" indent="0" marL="0">
              <a:lnSpc>
                <a:spcPts val="1400"/>
              </a:lnSpc>
              <a:buNone/>
            </a:pPr>
            <a:r>
              <a:rPr lang="en-US" sz="900" dirty="0">
                <a:solidFill>
                  <a:srgbClr val="404155"/>
                </a:solidFill>
                <a:latin typeface="Nobile" pitchFamily="34" charset="0"/>
                <a:ea typeface="Nobile" pitchFamily="34" charset="-122"/>
                <a:cs typeface="Nobile" pitchFamily="34" charset="-120"/>
              </a:rPr>
              <a:t>These comprehensive monitoring capabilities enable operations teams to </a:t>
            </a:r>
            <a:pPr algn="l" indent="0" marL="0">
              <a:lnSpc>
                <a:spcPts val="1400"/>
              </a:lnSpc>
              <a:buNone/>
            </a:pPr>
            <a:r>
              <a:rPr lang="en-US" sz="900" b="1" dirty="0">
                <a:solidFill>
                  <a:srgbClr val="404155"/>
                </a:solidFill>
                <a:latin typeface="Nobile" pitchFamily="34" charset="0"/>
                <a:ea typeface="Nobile" pitchFamily="34" charset="-122"/>
                <a:cs typeface="Nobile" pitchFamily="34" charset="-120"/>
              </a:rPr>
              <a:t>proactively identify and resolve issues</a:t>
            </a:r>
            <a:pPr algn="l" indent="0" marL="0">
              <a:lnSpc>
                <a:spcPts val="1400"/>
              </a:lnSpc>
              <a:buNone/>
            </a:pPr>
            <a:r>
              <a:rPr lang="en-US" sz="900" dirty="0">
                <a:solidFill>
                  <a:srgbClr val="404155"/>
                </a:solidFill>
                <a:latin typeface="Nobile" pitchFamily="34" charset="0"/>
                <a:ea typeface="Nobile" pitchFamily="34" charset="-122"/>
                <a:cs typeface="Nobile" pitchFamily="34" charset="-120"/>
              </a:rPr>
              <a:t> before they impact business processes, ensuring reliable data delivery for critical business applications.</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0218" y="544473"/>
            <a:ext cx="9638228" cy="555546"/>
          </a:xfrm>
          <a:prstGeom prst="rect">
            <a:avLst/>
          </a:prstGeom>
          <a:noFill/>
          <a:ln/>
        </p:spPr>
        <p:txBody>
          <a:bodyPr wrap="none" lIns="0" tIns="0" rIns="0" bIns="0" rtlCol="0" anchor="t"/>
          <a:lstStyle/>
          <a:p>
            <a:pPr algn="l" indent="0" marL="0">
              <a:lnSpc>
                <a:spcPts val="4350"/>
              </a:lnSpc>
              <a:buNone/>
            </a:pPr>
            <a:r>
              <a:rPr lang="en-US" sz="3500" dirty="0">
                <a:solidFill>
                  <a:srgbClr val="1B1B27"/>
                </a:solidFill>
                <a:latin typeface="Alexandria" pitchFamily="34" charset="0"/>
                <a:ea typeface="Alexandria" pitchFamily="34" charset="-122"/>
                <a:cs typeface="Alexandria" pitchFamily="34" charset="-120"/>
              </a:rPr>
              <a:t>Getting Started: Creating Your First Pipeline</a:t>
            </a:r>
            <a:endParaRPr lang="en-US" sz="3500" dirty="0"/>
          </a:p>
        </p:txBody>
      </p:sp>
      <p:sp>
        <p:nvSpPr>
          <p:cNvPr id="3" name="Text 1"/>
          <p:cNvSpPr/>
          <p:nvPr/>
        </p:nvSpPr>
        <p:spPr>
          <a:xfrm>
            <a:off x="790218" y="1455539"/>
            <a:ext cx="13049964" cy="284321"/>
          </a:xfrm>
          <a:prstGeom prst="rect">
            <a:avLst/>
          </a:prstGeom>
          <a:noFill/>
          <a:ln/>
        </p:spPr>
        <p:txBody>
          <a:bodyPr wrap="non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Building your first Azure Data Factory pipeline is straightforward with Microsoft's intuitive tools and extensive documentation.</a:t>
            </a:r>
            <a:endParaRPr lang="en-US" sz="1400" dirty="0"/>
          </a:p>
        </p:txBody>
      </p:sp>
      <p:sp>
        <p:nvSpPr>
          <p:cNvPr id="4" name="Shape 2"/>
          <p:cNvSpPr/>
          <p:nvPr/>
        </p:nvSpPr>
        <p:spPr>
          <a:xfrm>
            <a:off x="790218" y="2206585"/>
            <a:ext cx="6436043" cy="177760"/>
          </a:xfrm>
          <a:prstGeom prst="roundRect">
            <a:avLst>
              <a:gd name="adj" fmla="val 42010"/>
            </a:avLst>
          </a:prstGeom>
          <a:solidFill>
            <a:srgbClr val="D2DDF9"/>
          </a:solidFill>
          <a:ln w="7620">
            <a:solidFill>
              <a:srgbClr val="B8C3DF"/>
            </a:solidFill>
            <a:prstDash val="solid"/>
          </a:ln>
        </p:spPr>
      </p:sp>
      <p:sp>
        <p:nvSpPr>
          <p:cNvPr id="5" name="Text 3"/>
          <p:cNvSpPr/>
          <p:nvPr/>
        </p:nvSpPr>
        <p:spPr>
          <a:xfrm>
            <a:off x="967978" y="2562106"/>
            <a:ext cx="2802969" cy="27777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Set Up Your Environment</a:t>
            </a:r>
            <a:endParaRPr lang="en-US" sz="1750" dirty="0"/>
          </a:p>
        </p:txBody>
      </p:sp>
      <p:sp>
        <p:nvSpPr>
          <p:cNvPr id="6" name="Text 4"/>
          <p:cNvSpPr/>
          <p:nvPr/>
        </p:nvSpPr>
        <p:spPr>
          <a:xfrm>
            <a:off x="967978" y="2946559"/>
            <a:ext cx="6080522" cy="852964"/>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Choose either the </a:t>
            </a:r>
            <a:pPr algn="l" indent="0" marL="0">
              <a:lnSpc>
                <a:spcPts val="2200"/>
              </a:lnSpc>
              <a:buNone/>
            </a:pPr>
            <a:r>
              <a:rPr lang="en-US" sz="1400" b="1" dirty="0">
                <a:solidFill>
                  <a:srgbClr val="1B54DA"/>
                </a:solidFill>
                <a:latin typeface="Nobile" pitchFamily="34" charset="0"/>
                <a:ea typeface="Nobile" pitchFamily="34" charset="-122"/>
                <a:cs typeface="Nobile" pitchFamily="34" charset="-120"/>
              </a:rPr>
              <a:t>Azure Portal</a:t>
            </a:r>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 for a completely browser-based experience or </a:t>
            </a:r>
            <a:pPr algn="l" indent="0" marL="0">
              <a:lnSpc>
                <a:spcPts val="2200"/>
              </a:lnSpc>
              <a:buNone/>
            </a:pPr>
            <a:r>
              <a:rPr lang="en-US" sz="1400" b="1" dirty="0">
                <a:solidFill>
                  <a:srgbClr val="1B54DA"/>
                </a:solidFill>
                <a:latin typeface="Nobile" pitchFamily="34" charset="0"/>
                <a:ea typeface="Nobile" pitchFamily="34" charset="-122"/>
                <a:cs typeface="Nobile" pitchFamily="34" charset="-120"/>
              </a:rPr>
              <a:t>Visual Studio Code with Azure Extensions</a:t>
            </a:r>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 for a more developer-friendly environment.</a:t>
            </a:r>
            <a:endParaRPr lang="en-US" sz="1400" dirty="0"/>
          </a:p>
        </p:txBody>
      </p:sp>
      <p:sp>
        <p:nvSpPr>
          <p:cNvPr id="7" name="Text 5"/>
          <p:cNvSpPr/>
          <p:nvPr/>
        </p:nvSpPr>
        <p:spPr>
          <a:xfrm>
            <a:off x="967978" y="3906203"/>
            <a:ext cx="6080522" cy="568643"/>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Create a new Data Factory instance in your Azure subscription, selecting the appropriate region and configuration options.</a:t>
            </a:r>
            <a:endParaRPr lang="en-US" sz="1400" dirty="0"/>
          </a:p>
        </p:txBody>
      </p:sp>
      <p:sp>
        <p:nvSpPr>
          <p:cNvPr id="8" name="Shape 6"/>
          <p:cNvSpPr/>
          <p:nvPr/>
        </p:nvSpPr>
        <p:spPr>
          <a:xfrm>
            <a:off x="7404021" y="1939885"/>
            <a:ext cx="6436162" cy="177760"/>
          </a:xfrm>
          <a:prstGeom prst="roundRect">
            <a:avLst>
              <a:gd name="adj" fmla="val 42010"/>
            </a:avLst>
          </a:prstGeom>
          <a:solidFill>
            <a:srgbClr val="D2DDF9"/>
          </a:solidFill>
          <a:ln w="7620">
            <a:solidFill>
              <a:srgbClr val="B8C3DF"/>
            </a:solidFill>
            <a:prstDash val="solid"/>
          </a:ln>
        </p:spPr>
      </p:sp>
      <p:sp>
        <p:nvSpPr>
          <p:cNvPr id="9" name="Text 7"/>
          <p:cNvSpPr/>
          <p:nvPr/>
        </p:nvSpPr>
        <p:spPr>
          <a:xfrm>
            <a:off x="7581781" y="2295406"/>
            <a:ext cx="2222540" cy="27777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Define Connections</a:t>
            </a:r>
            <a:endParaRPr lang="en-US" sz="1750" dirty="0"/>
          </a:p>
        </p:txBody>
      </p:sp>
      <p:sp>
        <p:nvSpPr>
          <p:cNvPr id="10" name="Text 8"/>
          <p:cNvSpPr/>
          <p:nvPr/>
        </p:nvSpPr>
        <p:spPr>
          <a:xfrm>
            <a:off x="7581781" y="2679859"/>
            <a:ext cx="6080641" cy="852964"/>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Create </a:t>
            </a:r>
            <a:pPr algn="l" indent="0" marL="0">
              <a:lnSpc>
                <a:spcPts val="2200"/>
              </a:lnSpc>
              <a:buNone/>
            </a:pPr>
            <a:r>
              <a:rPr lang="en-US" sz="1400" b="1" dirty="0">
                <a:solidFill>
                  <a:srgbClr val="404155"/>
                </a:solidFill>
                <a:latin typeface="Nobile" pitchFamily="34" charset="0"/>
                <a:ea typeface="Nobile" pitchFamily="34" charset="-122"/>
                <a:cs typeface="Nobile" pitchFamily="34" charset="-120"/>
              </a:rPr>
              <a:t>Linked Services</a:t>
            </a:r>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 to establish connections to your source and destination data stores. Azure Data Factory supports 90+ connectors including SQL databases, blob storage, APIs, and SaaS applications.</a:t>
            </a:r>
            <a:endParaRPr lang="en-US" sz="1400" dirty="0"/>
          </a:p>
        </p:txBody>
      </p:sp>
      <p:sp>
        <p:nvSpPr>
          <p:cNvPr id="11" name="Text 9"/>
          <p:cNvSpPr/>
          <p:nvPr/>
        </p:nvSpPr>
        <p:spPr>
          <a:xfrm>
            <a:off x="7581781" y="3639503"/>
            <a:ext cx="6080641" cy="852964"/>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Define </a:t>
            </a:r>
            <a:pPr algn="l" indent="0" marL="0">
              <a:lnSpc>
                <a:spcPts val="2200"/>
              </a:lnSpc>
              <a:buNone/>
            </a:pPr>
            <a:r>
              <a:rPr lang="en-US" sz="1400" b="1" dirty="0">
                <a:solidFill>
                  <a:srgbClr val="404155"/>
                </a:solidFill>
                <a:latin typeface="Nobile" pitchFamily="34" charset="0"/>
                <a:ea typeface="Nobile" pitchFamily="34" charset="-122"/>
                <a:cs typeface="Nobile" pitchFamily="34" charset="-120"/>
              </a:rPr>
              <a:t>Datasets</a:t>
            </a:r>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 that represent the structure of your source and destination data, specifying file formats, paths, and relevant properties.</a:t>
            </a:r>
            <a:endParaRPr lang="en-US" sz="1400" dirty="0"/>
          </a:p>
        </p:txBody>
      </p:sp>
      <p:sp>
        <p:nvSpPr>
          <p:cNvPr id="12" name="Shape 10"/>
          <p:cNvSpPr/>
          <p:nvPr/>
        </p:nvSpPr>
        <p:spPr>
          <a:xfrm>
            <a:off x="790218" y="5114687"/>
            <a:ext cx="6436043" cy="177760"/>
          </a:xfrm>
          <a:prstGeom prst="roundRect">
            <a:avLst>
              <a:gd name="adj" fmla="val 42010"/>
            </a:avLst>
          </a:prstGeom>
          <a:solidFill>
            <a:srgbClr val="D2DDF9"/>
          </a:solidFill>
          <a:ln w="7620">
            <a:solidFill>
              <a:srgbClr val="B8C3DF"/>
            </a:solidFill>
            <a:prstDash val="solid"/>
          </a:ln>
        </p:spPr>
      </p:sp>
      <p:sp>
        <p:nvSpPr>
          <p:cNvPr id="13" name="Text 11"/>
          <p:cNvSpPr/>
          <p:nvPr/>
        </p:nvSpPr>
        <p:spPr>
          <a:xfrm>
            <a:off x="967978" y="5470208"/>
            <a:ext cx="2222540" cy="27777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Build Your Pipeline</a:t>
            </a:r>
            <a:endParaRPr lang="en-US" sz="1750" dirty="0"/>
          </a:p>
        </p:txBody>
      </p:sp>
      <p:sp>
        <p:nvSpPr>
          <p:cNvPr id="14" name="Text 12"/>
          <p:cNvSpPr/>
          <p:nvPr/>
        </p:nvSpPr>
        <p:spPr>
          <a:xfrm>
            <a:off x="967978" y="5854660"/>
            <a:ext cx="6080522" cy="852964"/>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Design a pipeline using the visual interface, adding activities such as </a:t>
            </a:r>
            <a:pPr algn="l" indent="0" marL="0">
              <a:lnSpc>
                <a:spcPts val="2200"/>
              </a:lnSpc>
              <a:buNone/>
            </a:pPr>
            <a:r>
              <a:rPr lang="en-US" sz="1400" b="1" dirty="0">
                <a:solidFill>
                  <a:srgbClr val="404155"/>
                </a:solidFill>
                <a:latin typeface="Nobile" pitchFamily="34" charset="0"/>
                <a:ea typeface="Nobile" pitchFamily="34" charset="-122"/>
                <a:cs typeface="Nobile" pitchFamily="34" charset="-120"/>
              </a:rPr>
              <a:t>Copy Data</a:t>
            </a:r>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 for simple data movement or </a:t>
            </a:r>
            <a:pPr algn="l" indent="0" marL="0">
              <a:lnSpc>
                <a:spcPts val="2200"/>
              </a:lnSpc>
              <a:buNone/>
            </a:pPr>
            <a:r>
              <a:rPr lang="en-US" sz="1400" b="1" dirty="0">
                <a:solidFill>
                  <a:srgbClr val="404155"/>
                </a:solidFill>
                <a:latin typeface="Nobile" pitchFamily="34" charset="0"/>
                <a:ea typeface="Nobile" pitchFamily="34" charset="-122"/>
                <a:cs typeface="Nobile" pitchFamily="34" charset="-120"/>
              </a:rPr>
              <a:t>Mapping Data Flow</a:t>
            </a:r>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 for complex transformations.</a:t>
            </a:r>
            <a:endParaRPr lang="en-US" sz="1400" dirty="0"/>
          </a:p>
        </p:txBody>
      </p:sp>
      <p:sp>
        <p:nvSpPr>
          <p:cNvPr id="15" name="Text 13"/>
          <p:cNvSpPr/>
          <p:nvPr/>
        </p:nvSpPr>
        <p:spPr>
          <a:xfrm>
            <a:off x="967978" y="6814304"/>
            <a:ext cx="6080522" cy="568643"/>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Configure each activity with the appropriate source and sink datasets, and set up any required transformations or mappings.</a:t>
            </a:r>
            <a:endParaRPr lang="en-US" sz="1400" dirty="0"/>
          </a:p>
        </p:txBody>
      </p:sp>
      <p:sp>
        <p:nvSpPr>
          <p:cNvPr id="16" name="Shape 14"/>
          <p:cNvSpPr/>
          <p:nvPr/>
        </p:nvSpPr>
        <p:spPr>
          <a:xfrm>
            <a:off x="7404021" y="4847987"/>
            <a:ext cx="6436162" cy="177760"/>
          </a:xfrm>
          <a:prstGeom prst="roundRect">
            <a:avLst>
              <a:gd name="adj" fmla="val 42010"/>
            </a:avLst>
          </a:prstGeom>
          <a:solidFill>
            <a:srgbClr val="D2DDF9"/>
          </a:solidFill>
          <a:ln w="7620">
            <a:solidFill>
              <a:srgbClr val="B8C3DF"/>
            </a:solidFill>
            <a:prstDash val="solid"/>
          </a:ln>
        </p:spPr>
      </p:sp>
      <p:sp>
        <p:nvSpPr>
          <p:cNvPr id="17" name="Text 15"/>
          <p:cNvSpPr/>
          <p:nvPr/>
        </p:nvSpPr>
        <p:spPr>
          <a:xfrm>
            <a:off x="7581781" y="5203508"/>
            <a:ext cx="2222540" cy="277773"/>
          </a:xfrm>
          <a:prstGeom prst="rect">
            <a:avLst/>
          </a:prstGeom>
          <a:noFill/>
          <a:ln/>
        </p:spPr>
        <p:txBody>
          <a:bodyPr wrap="none" lIns="0" tIns="0" rIns="0" bIns="0" rtlCol="0" anchor="t"/>
          <a:lstStyle/>
          <a:p>
            <a:pPr algn="l" indent="0" marL="0">
              <a:lnSpc>
                <a:spcPts val="2150"/>
              </a:lnSpc>
              <a:buNone/>
            </a:pPr>
            <a:r>
              <a:rPr lang="en-US" sz="1750" dirty="0">
                <a:solidFill>
                  <a:srgbClr val="404155"/>
                </a:solidFill>
                <a:latin typeface="Alexandria" pitchFamily="34" charset="0"/>
                <a:ea typeface="Alexandria" pitchFamily="34" charset="-122"/>
                <a:cs typeface="Alexandria" pitchFamily="34" charset="-120"/>
              </a:rPr>
              <a:t>Test and Deploy</a:t>
            </a:r>
            <a:endParaRPr lang="en-US" sz="1750" dirty="0"/>
          </a:p>
        </p:txBody>
      </p:sp>
      <p:sp>
        <p:nvSpPr>
          <p:cNvPr id="18" name="Text 16"/>
          <p:cNvSpPr/>
          <p:nvPr/>
        </p:nvSpPr>
        <p:spPr>
          <a:xfrm>
            <a:off x="7581781" y="5587960"/>
            <a:ext cx="6080641" cy="568643"/>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Use the </a:t>
            </a:r>
            <a:pPr algn="l" indent="0" marL="0">
              <a:lnSpc>
                <a:spcPts val="2200"/>
              </a:lnSpc>
              <a:buNone/>
            </a:pPr>
            <a:r>
              <a:rPr lang="en-US" sz="1400" b="1" dirty="0">
                <a:solidFill>
                  <a:srgbClr val="404155"/>
                </a:solidFill>
                <a:latin typeface="Nobile" pitchFamily="34" charset="0"/>
                <a:ea typeface="Nobile" pitchFamily="34" charset="-122"/>
                <a:cs typeface="Nobile" pitchFamily="34" charset="-120"/>
              </a:rPr>
              <a:t>Debug</a:t>
            </a:r>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 feature to test your pipeline with sample data, validating that it works as expected.</a:t>
            </a:r>
            <a:endParaRPr lang="en-US" sz="1400" dirty="0"/>
          </a:p>
        </p:txBody>
      </p:sp>
      <p:sp>
        <p:nvSpPr>
          <p:cNvPr id="19" name="Text 17"/>
          <p:cNvSpPr/>
          <p:nvPr/>
        </p:nvSpPr>
        <p:spPr>
          <a:xfrm>
            <a:off x="7581781" y="6263283"/>
            <a:ext cx="6080641" cy="568643"/>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Review execution details and performance metrics, making any necessary adjustments.</a:t>
            </a:r>
            <a:endParaRPr lang="en-US" sz="1400" dirty="0"/>
          </a:p>
        </p:txBody>
      </p:sp>
      <p:sp>
        <p:nvSpPr>
          <p:cNvPr id="20" name="Text 18"/>
          <p:cNvSpPr/>
          <p:nvPr/>
        </p:nvSpPr>
        <p:spPr>
          <a:xfrm>
            <a:off x="7581781" y="6938605"/>
            <a:ext cx="6080641" cy="568643"/>
          </a:xfrm>
          <a:prstGeom prst="rect">
            <a:avLst/>
          </a:prstGeom>
          <a:noFill/>
          <a:ln/>
        </p:spPr>
        <p:txBody>
          <a:bodyPr wrap="square" lIns="0" tIns="0" rIns="0" bIns="0" rtlCol="0" anchor="t"/>
          <a:lstStyle/>
          <a:p>
            <a:pPr algn="l" indent="0" marL="0">
              <a:lnSpc>
                <a:spcPts val="2200"/>
              </a:lnSpc>
              <a:buNone/>
            </a:pPr>
            <a:r>
              <a:rPr lang="en-US" sz="1400" b="1" dirty="0">
                <a:solidFill>
                  <a:srgbClr val="404155"/>
                </a:solidFill>
                <a:latin typeface="Nobile" pitchFamily="34" charset="0"/>
                <a:ea typeface="Nobile" pitchFamily="34" charset="-122"/>
                <a:cs typeface="Nobile" pitchFamily="34" charset="-120"/>
              </a:rPr>
              <a:t>Publish</a:t>
            </a:r>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 your validated pipeline to make it available for production use, and optionally set up triggers for automatic execution.</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594836"/>
            <a:ext cx="8414980" cy="589121"/>
          </a:xfrm>
          <a:prstGeom prst="rect">
            <a:avLst/>
          </a:prstGeom>
          <a:noFill/>
          <a:ln/>
        </p:spPr>
        <p:txBody>
          <a:bodyPr wrap="none" lIns="0" tIns="0" rIns="0" bIns="0" rtlCol="0" anchor="t"/>
          <a:lstStyle/>
          <a:p>
            <a:pPr algn="l" indent="0" marL="0">
              <a:lnSpc>
                <a:spcPts val="4600"/>
              </a:lnSpc>
              <a:buNone/>
            </a:pPr>
            <a:r>
              <a:rPr lang="en-US" sz="3700" dirty="0">
                <a:solidFill>
                  <a:srgbClr val="1B1B27"/>
                </a:solidFill>
                <a:latin typeface="Alexandria" pitchFamily="34" charset="0"/>
                <a:ea typeface="Alexandria" pitchFamily="34" charset="-122"/>
                <a:cs typeface="Alexandria" pitchFamily="34" charset="-120"/>
              </a:rPr>
              <a:t>Summary: Why Azure Data Factory?</a:t>
            </a:r>
            <a:endParaRPr lang="en-US" sz="3700" dirty="0"/>
          </a:p>
        </p:txBody>
      </p:sp>
      <p:sp>
        <p:nvSpPr>
          <p:cNvPr id="3" name="Text 1"/>
          <p:cNvSpPr/>
          <p:nvPr/>
        </p:nvSpPr>
        <p:spPr>
          <a:xfrm>
            <a:off x="793790" y="1561028"/>
            <a:ext cx="13042821" cy="60340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Azure Data Factory stands as a cornerstone of modern data integration in the cloud, offering unparalleled capabilities for organizations looking to unify their data assets and derive meaningful insights.</a:t>
            </a:r>
            <a:endParaRPr lang="en-US" sz="1450" dirty="0"/>
          </a:p>
        </p:txBody>
      </p:sp>
      <p:sp>
        <p:nvSpPr>
          <p:cNvPr id="4" name="Text 2"/>
          <p:cNvSpPr/>
          <p:nvPr/>
        </p:nvSpPr>
        <p:spPr>
          <a:xfrm>
            <a:off x="793790" y="2447211"/>
            <a:ext cx="2828211" cy="353378"/>
          </a:xfrm>
          <a:prstGeom prst="rect">
            <a:avLst/>
          </a:prstGeom>
          <a:noFill/>
          <a:ln/>
        </p:spPr>
        <p:txBody>
          <a:bodyPr wrap="none" lIns="0" tIns="0" rIns="0" bIns="0" rtlCol="0" anchor="t"/>
          <a:lstStyle/>
          <a:p>
            <a:pPr algn="l" indent="0" marL="0">
              <a:lnSpc>
                <a:spcPts val="2750"/>
              </a:lnSpc>
              <a:buNone/>
            </a:pPr>
            <a:r>
              <a:rPr lang="en-US" sz="2200" dirty="0">
                <a:solidFill>
                  <a:srgbClr val="1B1B27"/>
                </a:solidFill>
                <a:latin typeface="Alexandria" pitchFamily="34" charset="0"/>
                <a:ea typeface="Alexandria" pitchFamily="34" charset="-122"/>
                <a:cs typeface="Alexandria" pitchFamily="34" charset="-120"/>
              </a:rPr>
              <a:t>Key Advantages:</a:t>
            </a:r>
            <a:endParaRPr lang="en-US" sz="2200" dirty="0"/>
          </a:p>
        </p:txBody>
      </p:sp>
      <p:sp>
        <p:nvSpPr>
          <p:cNvPr id="5" name="Shape 3"/>
          <p:cNvSpPr/>
          <p:nvPr/>
        </p:nvSpPr>
        <p:spPr>
          <a:xfrm>
            <a:off x="793790" y="3083362"/>
            <a:ext cx="424220" cy="424220"/>
          </a:xfrm>
          <a:prstGeom prst="roundRect">
            <a:avLst>
              <a:gd name="adj" fmla="val 18668"/>
            </a:avLst>
          </a:prstGeom>
          <a:solidFill>
            <a:srgbClr val="D2DDF9"/>
          </a:solidFill>
          <a:ln w="7620">
            <a:solidFill>
              <a:srgbClr val="B8C3DF"/>
            </a:solidFill>
            <a:prstDash val="solid"/>
          </a:ln>
        </p:spPr>
      </p:sp>
      <p:sp>
        <p:nvSpPr>
          <p:cNvPr id="6" name="Text 4"/>
          <p:cNvSpPr/>
          <p:nvPr/>
        </p:nvSpPr>
        <p:spPr>
          <a:xfrm>
            <a:off x="1406485" y="3148132"/>
            <a:ext cx="3428643" cy="294680"/>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Alexandria" pitchFamily="34" charset="0"/>
                <a:ea typeface="Alexandria" pitchFamily="34" charset="-122"/>
                <a:cs typeface="Alexandria" pitchFamily="34" charset="-120"/>
              </a:rPr>
              <a:t>Simplified Hybrid Integration</a:t>
            </a:r>
            <a:endParaRPr lang="en-US" sz="1850" dirty="0"/>
          </a:p>
        </p:txBody>
      </p:sp>
      <p:sp>
        <p:nvSpPr>
          <p:cNvPr id="7" name="Text 5"/>
          <p:cNvSpPr/>
          <p:nvPr/>
        </p:nvSpPr>
        <p:spPr>
          <a:xfrm>
            <a:off x="1406485" y="3555921"/>
            <a:ext cx="5790843" cy="1206818"/>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Seamlessly connect and move data between on-premises systems and cloud resources through secure and reliable pipelines, breaking down data silos without complex networking or infrastructure.</a:t>
            </a:r>
            <a:endParaRPr lang="en-US" sz="1450" dirty="0"/>
          </a:p>
        </p:txBody>
      </p:sp>
      <p:sp>
        <p:nvSpPr>
          <p:cNvPr id="8" name="Shape 6"/>
          <p:cNvSpPr/>
          <p:nvPr/>
        </p:nvSpPr>
        <p:spPr>
          <a:xfrm>
            <a:off x="7432953" y="3083362"/>
            <a:ext cx="424220" cy="424220"/>
          </a:xfrm>
          <a:prstGeom prst="roundRect">
            <a:avLst>
              <a:gd name="adj" fmla="val 18668"/>
            </a:avLst>
          </a:prstGeom>
          <a:solidFill>
            <a:srgbClr val="D2DDF9"/>
          </a:solidFill>
          <a:ln w="7620">
            <a:solidFill>
              <a:srgbClr val="B8C3DF"/>
            </a:solidFill>
            <a:prstDash val="solid"/>
          </a:ln>
        </p:spPr>
      </p:sp>
      <p:sp>
        <p:nvSpPr>
          <p:cNvPr id="9" name="Text 7"/>
          <p:cNvSpPr/>
          <p:nvPr/>
        </p:nvSpPr>
        <p:spPr>
          <a:xfrm>
            <a:off x="8045648" y="3148132"/>
            <a:ext cx="3027640" cy="294680"/>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Alexandria" pitchFamily="34" charset="0"/>
                <a:ea typeface="Alexandria" pitchFamily="34" charset="-122"/>
                <a:cs typeface="Alexandria" pitchFamily="34" charset="-120"/>
              </a:rPr>
              <a:t>Modern Data Engineering</a:t>
            </a:r>
            <a:endParaRPr lang="en-US" sz="1850" dirty="0"/>
          </a:p>
        </p:txBody>
      </p:sp>
      <p:sp>
        <p:nvSpPr>
          <p:cNvPr id="10" name="Text 8"/>
          <p:cNvSpPr/>
          <p:nvPr/>
        </p:nvSpPr>
        <p:spPr>
          <a:xfrm>
            <a:off x="8045648" y="3555921"/>
            <a:ext cx="5790962" cy="1206818"/>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Support for both code-free visual interfaces and code-based approaches accommodates diverse team skills and complex requirements, enabling both citizen integrators and professional engineers.</a:t>
            </a:r>
            <a:endParaRPr lang="en-US" sz="1450" dirty="0"/>
          </a:p>
        </p:txBody>
      </p:sp>
      <p:sp>
        <p:nvSpPr>
          <p:cNvPr id="11" name="Shape 9"/>
          <p:cNvSpPr/>
          <p:nvPr/>
        </p:nvSpPr>
        <p:spPr>
          <a:xfrm>
            <a:off x="793790" y="5139809"/>
            <a:ext cx="424220" cy="424220"/>
          </a:xfrm>
          <a:prstGeom prst="roundRect">
            <a:avLst>
              <a:gd name="adj" fmla="val 18668"/>
            </a:avLst>
          </a:prstGeom>
          <a:solidFill>
            <a:srgbClr val="D2DDF9"/>
          </a:solidFill>
          <a:ln w="7620">
            <a:solidFill>
              <a:srgbClr val="B8C3DF"/>
            </a:solidFill>
            <a:prstDash val="solid"/>
          </a:ln>
        </p:spPr>
      </p:sp>
      <p:sp>
        <p:nvSpPr>
          <p:cNvPr id="12" name="Text 10"/>
          <p:cNvSpPr/>
          <p:nvPr/>
        </p:nvSpPr>
        <p:spPr>
          <a:xfrm>
            <a:off x="1406485" y="5204579"/>
            <a:ext cx="2446139" cy="294680"/>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Alexandria" pitchFamily="34" charset="0"/>
                <a:ea typeface="Alexandria" pitchFamily="34" charset="-122"/>
                <a:cs typeface="Alexandria" pitchFamily="34" charset="-120"/>
              </a:rPr>
              <a:t>Unlimited Scalability</a:t>
            </a:r>
            <a:endParaRPr lang="en-US" sz="1850" dirty="0"/>
          </a:p>
        </p:txBody>
      </p:sp>
      <p:sp>
        <p:nvSpPr>
          <p:cNvPr id="13" name="Text 11"/>
          <p:cNvSpPr/>
          <p:nvPr/>
        </p:nvSpPr>
        <p:spPr>
          <a:xfrm>
            <a:off x="1406485" y="5612368"/>
            <a:ext cx="5790843" cy="905113"/>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Dynamically scale to handle data volumes from gigabytes to petabytes without infrastructure management, eliminating capacity planning headaches and infrastructure bottlenecks.</a:t>
            </a:r>
            <a:endParaRPr lang="en-US" sz="1450" dirty="0"/>
          </a:p>
        </p:txBody>
      </p:sp>
      <p:sp>
        <p:nvSpPr>
          <p:cNvPr id="14" name="Shape 12"/>
          <p:cNvSpPr/>
          <p:nvPr/>
        </p:nvSpPr>
        <p:spPr>
          <a:xfrm>
            <a:off x="7432953" y="5139809"/>
            <a:ext cx="424220" cy="424220"/>
          </a:xfrm>
          <a:prstGeom prst="roundRect">
            <a:avLst>
              <a:gd name="adj" fmla="val 18668"/>
            </a:avLst>
          </a:prstGeom>
          <a:solidFill>
            <a:srgbClr val="D2DDF9"/>
          </a:solidFill>
          <a:ln w="7620">
            <a:solidFill>
              <a:srgbClr val="B8C3DF"/>
            </a:solidFill>
            <a:prstDash val="solid"/>
          </a:ln>
        </p:spPr>
      </p:sp>
      <p:sp>
        <p:nvSpPr>
          <p:cNvPr id="15" name="Text 13"/>
          <p:cNvSpPr/>
          <p:nvPr/>
        </p:nvSpPr>
        <p:spPr>
          <a:xfrm>
            <a:off x="8045648" y="5204579"/>
            <a:ext cx="3369231" cy="294680"/>
          </a:xfrm>
          <a:prstGeom prst="rect">
            <a:avLst/>
          </a:prstGeom>
          <a:noFill/>
          <a:ln/>
        </p:spPr>
        <p:txBody>
          <a:bodyPr wrap="none" lIns="0" tIns="0" rIns="0" bIns="0" rtlCol="0" anchor="t"/>
          <a:lstStyle/>
          <a:p>
            <a:pPr algn="l" indent="0" marL="0">
              <a:lnSpc>
                <a:spcPts val="2300"/>
              </a:lnSpc>
              <a:buNone/>
            </a:pPr>
            <a:r>
              <a:rPr lang="en-US" sz="1850" dirty="0">
                <a:solidFill>
                  <a:srgbClr val="404155"/>
                </a:solidFill>
                <a:latin typeface="Alexandria" pitchFamily="34" charset="0"/>
                <a:ea typeface="Alexandria" pitchFamily="34" charset="-122"/>
                <a:cs typeface="Alexandria" pitchFamily="34" charset="-120"/>
              </a:rPr>
              <a:t>Azure Ecosystem Integration</a:t>
            </a:r>
            <a:endParaRPr lang="en-US" sz="1850" dirty="0"/>
          </a:p>
        </p:txBody>
      </p:sp>
      <p:sp>
        <p:nvSpPr>
          <p:cNvPr id="16" name="Text 14"/>
          <p:cNvSpPr/>
          <p:nvPr/>
        </p:nvSpPr>
        <p:spPr>
          <a:xfrm>
            <a:off x="8045648" y="5612368"/>
            <a:ext cx="5790962" cy="1206818"/>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Seamless connections to Azure Synapse Analytics, Azure Databricks, Azure Machine Learning, and the broader Microsoft ecosystem create a comprehensive platform for advanced analytics and AI.</a:t>
            </a:r>
            <a:endParaRPr lang="en-US" sz="1450" dirty="0"/>
          </a:p>
        </p:txBody>
      </p:sp>
      <p:sp>
        <p:nvSpPr>
          <p:cNvPr id="17" name="Text 15"/>
          <p:cNvSpPr/>
          <p:nvPr/>
        </p:nvSpPr>
        <p:spPr>
          <a:xfrm>
            <a:off x="793790" y="7031236"/>
            <a:ext cx="13042821" cy="603409"/>
          </a:xfrm>
          <a:prstGeom prst="rect">
            <a:avLst/>
          </a:prstGeom>
          <a:noFill/>
          <a:ln/>
        </p:spPr>
        <p:txBody>
          <a:bodyPr wrap="square" lIns="0" tIns="0" rIns="0" bIns="0" rtlCol="0" anchor="t"/>
          <a:lstStyle/>
          <a:p>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By providing a unified, scalable, and secure platform for data integration, Azure Data Factory enables organizations to </a:t>
            </a:r>
            <a:pPr algn="l" indent="0" marL="0">
              <a:lnSpc>
                <a:spcPts val="2350"/>
              </a:lnSpc>
              <a:buNone/>
            </a:pPr>
            <a:r>
              <a:rPr lang="en-US" sz="1450" b="1" dirty="0">
                <a:solidFill>
                  <a:srgbClr val="1B54DA"/>
                </a:solidFill>
                <a:latin typeface="Nobile" pitchFamily="34" charset="0"/>
                <a:ea typeface="Nobile" pitchFamily="34" charset="-122"/>
                <a:cs typeface="Nobile" pitchFamily="34" charset="-120"/>
              </a:rPr>
              <a:t>focus on deriving value from data rather than managing complex integration infrastructure</a:t>
            </a:r>
            <a:pPr algn="l" indent="0" marL="0">
              <a:lnSpc>
                <a:spcPts val="2350"/>
              </a:lnSpc>
              <a:buNone/>
            </a:pPr>
            <a:r>
              <a:rPr lang="en-US" sz="1450" dirty="0">
                <a:solidFill>
                  <a:srgbClr val="404155"/>
                </a:solidFill>
                <a:latin typeface="Nobile" pitchFamily="34" charset="0"/>
                <a:ea typeface="Nobile" pitchFamily="34" charset="-122"/>
                <a:cs typeface="Nobile" pitchFamily="34" charset="-120"/>
              </a:rPr>
              <a:t>.</a:t>
            </a: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578763"/>
            <a:ext cx="7749540" cy="465177"/>
          </a:xfrm>
          <a:prstGeom prst="rect">
            <a:avLst/>
          </a:prstGeom>
          <a:noFill/>
          <a:ln/>
        </p:spPr>
        <p:txBody>
          <a:bodyPr wrap="none" lIns="0" tIns="0" rIns="0" bIns="0" rtlCol="0" anchor="t"/>
          <a:lstStyle/>
          <a:p>
            <a:pPr algn="l" indent="0" marL="0">
              <a:lnSpc>
                <a:spcPts val="3650"/>
              </a:lnSpc>
              <a:buNone/>
            </a:pPr>
            <a:r>
              <a:rPr lang="en-US" sz="2900" dirty="0">
                <a:solidFill>
                  <a:srgbClr val="1B1B27"/>
                </a:solidFill>
                <a:latin typeface="Alexandria" pitchFamily="34" charset="0"/>
                <a:ea typeface="Alexandria" pitchFamily="34" charset="-122"/>
                <a:cs typeface="Alexandria" pitchFamily="34" charset="-120"/>
              </a:rPr>
              <a:t>Ready to Transform Your Data Workflows?</a:t>
            </a:r>
            <a:endParaRPr lang="en-US" sz="2900" dirty="0"/>
          </a:p>
        </p:txBody>
      </p:sp>
      <p:sp>
        <p:nvSpPr>
          <p:cNvPr id="3" name="Text 1"/>
          <p:cNvSpPr/>
          <p:nvPr/>
        </p:nvSpPr>
        <p:spPr>
          <a:xfrm>
            <a:off x="793790" y="1416010"/>
            <a:ext cx="4997529" cy="278963"/>
          </a:xfrm>
          <a:prstGeom prst="rect">
            <a:avLst/>
          </a:prstGeom>
          <a:noFill/>
          <a:ln/>
        </p:spPr>
        <p:txBody>
          <a:bodyPr wrap="none" lIns="0" tIns="0" rIns="0" bIns="0" rtlCol="0" anchor="t"/>
          <a:lstStyle/>
          <a:p>
            <a:pPr algn="l" indent="0" marL="0">
              <a:lnSpc>
                <a:spcPts val="2150"/>
              </a:lnSpc>
              <a:buNone/>
            </a:pPr>
            <a:r>
              <a:rPr lang="en-US" sz="1750" dirty="0">
                <a:solidFill>
                  <a:srgbClr val="1B1B27"/>
                </a:solidFill>
                <a:latin typeface="Alexandria" pitchFamily="34" charset="0"/>
                <a:ea typeface="Alexandria" pitchFamily="34" charset="-122"/>
                <a:cs typeface="Alexandria" pitchFamily="34" charset="-120"/>
              </a:rPr>
              <a:t>Take the Next Steps with Azure Data Factory:</a:t>
            </a:r>
            <a:endParaRPr lang="en-US" sz="1750" dirty="0"/>
          </a:p>
        </p:txBody>
      </p:sp>
      <p:sp>
        <p:nvSpPr>
          <p:cNvPr id="4" name="Shape 2"/>
          <p:cNvSpPr/>
          <p:nvPr/>
        </p:nvSpPr>
        <p:spPr>
          <a:xfrm>
            <a:off x="793790" y="1862376"/>
            <a:ext cx="7680365" cy="1185743"/>
          </a:xfrm>
          <a:prstGeom prst="roundRect">
            <a:avLst>
              <a:gd name="adj" fmla="val 5273"/>
            </a:avLst>
          </a:prstGeom>
          <a:solidFill>
            <a:srgbClr val="F9F9FF"/>
          </a:solidFill>
          <a:ln w="15240">
            <a:solidFill>
              <a:srgbClr val="B8C3DF"/>
            </a:solidFill>
            <a:prstDash val="solid"/>
          </a:ln>
        </p:spPr>
      </p:sp>
      <p:sp>
        <p:nvSpPr>
          <p:cNvPr id="5" name="Shape 3"/>
          <p:cNvSpPr/>
          <p:nvPr/>
        </p:nvSpPr>
        <p:spPr>
          <a:xfrm>
            <a:off x="793790" y="1862376"/>
            <a:ext cx="60960" cy="1185743"/>
          </a:xfrm>
          <a:prstGeom prst="roundRect">
            <a:avLst>
              <a:gd name="adj" fmla="val 102558"/>
            </a:avLst>
          </a:prstGeom>
          <a:solidFill>
            <a:srgbClr val="1B54DA"/>
          </a:solidFill>
          <a:ln/>
        </p:spPr>
      </p:sp>
      <p:sp>
        <p:nvSpPr>
          <p:cNvPr id="6" name="Text 4"/>
          <p:cNvSpPr/>
          <p:nvPr/>
        </p:nvSpPr>
        <p:spPr>
          <a:xfrm>
            <a:off x="1018818" y="2026444"/>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Explore the Service</a:t>
            </a:r>
            <a:endParaRPr lang="en-US" sz="1450" dirty="0"/>
          </a:p>
        </p:txBody>
      </p:sp>
      <p:sp>
        <p:nvSpPr>
          <p:cNvPr id="7" name="Text 5"/>
          <p:cNvSpPr/>
          <p:nvPr/>
        </p:nvSpPr>
        <p:spPr>
          <a:xfrm>
            <a:off x="1018818" y="2407801"/>
            <a:ext cx="7291268"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Visit the </a:t>
            </a:r>
            <a:pPr algn="l" indent="0" marL="0">
              <a:lnSpc>
                <a:spcPts val="1850"/>
              </a:lnSpc>
              <a:buNone/>
            </a:pPr>
            <a:r>
              <a:rPr lang="en-US" sz="1150" u="sng" dirty="0">
                <a:solidFill>
                  <a:srgbClr val="1B54DA"/>
                </a:solidFill>
                <a:latin typeface="Nobile" pitchFamily="34" charset="0"/>
                <a:ea typeface="Nobile" pitchFamily="34" charset="-122"/>
                <a:cs typeface="Nobile" pitchFamily="34" charset="-120"/>
                <a:hlinkClick r:id="rId1" invalidUrl="" action="" tgtFrame="" tooltip="" history="1" highlightClick="0" endSnd="0">
                  <a:extLst>
                    <a:ext uri="{A12FA001-AC4F-418D-AE19-62706E023703}">
                      <ahyp:hlinkClr xmlns:ahyp="http://schemas.microsoft.com/office/drawing/2018/hyperlinkcolor" val="tx"/>
                    </a:ext>
                  </a:extLst>
                </a:hlinkClick>
              </a:rPr>
              <a:t>Azure Data Factory website</a:t>
            </a:r>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 for comprehensive documentation, tutorials, and demos showing the platform in action.</a:t>
            </a:r>
            <a:endParaRPr lang="en-US" sz="1150" dirty="0"/>
          </a:p>
        </p:txBody>
      </p:sp>
      <p:sp>
        <p:nvSpPr>
          <p:cNvPr id="8" name="Shape 6"/>
          <p:cNvSpPr/>
          <p:nvPr/>
        </p:nvSpPr>
        <p:spPr>
          <a:xfrm>
            <a:off x="793790" y="3196947"/>
            <a:ext cx="7680365" cy="1185743"/>
          </a:xfrm>
          <a:prstGeom prst="roundRect">
            <a:avLst>
              <a:gd name="adj" fmla="val 5273"/>
            </a:avLst>
          </a:prstGeom>
          <a:solidFill>
            <a:srgbClr val="F9F9FF"/>
          </a:solidFill>
          <a:ln w="15240">
            <a:solidFill>
              <a:srgbClr val="B8C3DF"/>
            </a:solidFill>
            <a:prstDash val="solid"/>
          </a:ln>
        </p:spPr>
      </p:sp>
      <p:sp>
        <p:nvSpPr>
          <p:cNvPr id="9" name="Shape 7"/>
          <p:cNvSpPr/>
          <p:nvPr/>
        </p:nvSpPr>
        <p:spPr>
          <a:xfrm>
            <a:off x="793790" y="3196947"/>
            <a:ext cx="60960" cy="1185743"/>
          </a:xfrm>
          <a:prstGeom prst="roundRect">
            <a:avLst>
              <a:gd name="adj" fmla="val 102558"/>
            </a:avLst>
          </a:prstGeom>
          <a:solidFill>
            <a:srgbClr val="1B54DA"/>
          </a:solidFill>
          <a:ln/>
        </p:spPr>
      </p:sp>
      <p:sp>
        <p:nvSpPr>
          <p:cNvPr id="10" name="Text 8"/>
          <p:cNvSpPr/>
          <p:nvPr/>
        </p:nvSpPr>
        <p:spPr>
          <a:xfrm>
            <a:off x="1018818" y="3361015"/>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Start a Free Trial</a:t>
            </a:r>
            <a:endParaRPr lang="en-US" sz="1450" dirty="0"/>
          </a:p>
        </p:txBody>
      </p:sp>
      <p:sp>
        <p:nvSpPr>
          <p:cNvPr id="11" name="Text 9"/>
          <p:cNvSpPr/>
          <p:nvPr/>
        </p:nvSpPr>
        <p:spPr>
          <a:xfrm>
            <a:off x="1018818" y="3742373"/>
            <a:ext cx="7291268"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Sign up for an Azure free account that includes Azure Data Factory with $200 in credits to experiment with real pipelines using your own data.</a:t>
            </a:r>
            <a:endParaRPr lang="en-US" sz="1150" dirty="0"/>
          </a:p>
        </p:txBody>
      </p:sp>
      <p:sp>
        <p:nvSpPr>
          <p:cNvPr id="12" name="Shape 10"/>
          <p:cNvSpPr/>
          <p:nvPr/>
        </p:nvSpPr>
        <p:spPr>
          <a:xfrm>
            <a:off x="793790" y="4531519"/>
            <a:ext cx="7680365" cy="1185743"/>
          </a:xfrm>
          <a:prstGeom prst="roundRect">
            <a:avLst>
              <a:gd name="adj" fmla="val 5273"/>
            </a:avLst>
          </a:prstGeom>
          <a:solidFill>
            <a:srgbClr val="F9F9FF"/>
          </a:solidFill>
          <a:ln w="15240">
            <a:solidFill>
              <a:srgbClr val="B8C3DF"/>
            </a:solidFill>
            <a:prstDash val="solid"/>
          </a:ln>
        </p:spPr>
      </p:sp>
      <p:sp>
        <p:nvSpPr>
          <p:cNvPr id="13" name="Shape 11"/>
          <p:cNvSpPr/>
          <p:nvPr/>
        </p:nvSpPr>
        <p:spPr>
          <a:xfrm>
            <a:off x="793790" y="4531519"/>
            <a:ext cx="60960" cy="1185743"/>
          </a:xfrm>
          <a:prstGeom prst="roundRect">
            <a:avLst>
              <a:gd name="adj" fmla="val 102558"/>
            </a:avLst>
          </a:prstGeom>
          <a:solidFill>
            <a:srgbClr val="1B54DA"/>
          </a:solidFill>
          <a:ln/>
        </p:spPr>
      </p:sp>
      <p:sp>
        <p:nvSpPr>
          <p:cNvPr id="14" name="Text 12"/>
          <p:cNvSpPr/>
          <p:nvPr/>
        </p:nvSpPr>
        <p:spPr>
          <a:xfrm>
            <a:off x="1018818" y="4695587"/>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Learn Best Practices</a:t>
            </a:r>
            <a:endParaRPr lang="en-US" sz="1450" dirty="0"/>
          </a:p>
        </p:txBody>
      </p:sp>
      <p:sp>
        <p:nvSpPr>
          <p:cNvPr id="15" name="Text 13"/>
          <p:cNvSpPr/>
          <p:nvPr/>
        </p:nvSpPr>
        <p:spPr>
          <a:xfrm>
            <a:off x="1018818" y="5076944"/>
            <a:ext cx="7291268"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Explore Microsoft Learn modules and hands-on labs specifically designed for Azure Data Factory to master this powerful service.</a:t>
            </a:r>
            <a:endParaRPr lang="en-US" sz="1150" dirty="0"/>
          </a:p>
        </p:txBody>
      </p:sp>
      <p:sp>
        <p:nvSpPr>
          <p:cNvPr id="16" name="Shape 14"/>
          <p:cNvSpPr/>
          <p:nvPr/>
        </p:nvSpPr>
        <p:spPr>
          <a:xfrm>
            <a:off x="793790" y="5866090"/>
            <a:ext cx="7680365" cy="1185743"/>
          </a:xfrm>
          <a:prstGeom prst="roundRect">
            <a:avLst>
              <a:gd name="adj" fmla="val 5273"/>
            </a:avLst>
          </a:prstGeom>
          <a:solidFill>
            <a:srgbClr val="F9F9FF"/>
          </a:solidFill>
          <a:ln w="15240">
            <a:solidFill>
              <a:srgbClr val="B8C3DF"/>
            </a:solidFill>
            <a:prstDash val="solid"/>
          </a:ln>
        </p:spPr>
      </p:sp>
      <p:sp>
        <p:nvSpPr>
          <p:cNvPr id="17" name="Shape 15"/>
          <p:cNvSpPr/>
          <p:nvPr/>
        </p:nvSpPr>
        <p:spPr>
          <a:xfrm>
            <a:off x="793790" y="5866090"/>
            <a:ext cx="60960" cy="1185743"/>
          </a:xfrm>
          <a:prstGeom prst="roundRect">
            <a:avLst>
              <a:gd name="adj" fmla="val 102558"/>
            </a:avLst>
          </a:prstGeom>
          <a:solidFill>
            <a:srgbClr val="1B54DA"/>
          </a:solidFill>
          <a:ln/>
        </p:spPr>
      </p:sp>
      <p:sp>
        <p:nvSpPr>
          <p:cNvPr id="18" name="Text 16"/>
          <p:cNvSpPr/>
          <p:nvPr/>
        </p:nvSpPr>
        <p:spPr>
          <a:xfrm>
            <a:off x="1018818" y="6030158"/>
            <a:ext cx="1898094" cy="232529"/>
          </a:xfrm>
          <a:prstGeom prst="rect">
            <a:avLst/>
          </a:prstGeom>
          <a:noFill/>
          <a:ln/>
        </p:spPr>
        <p:txBody>
          <a:bodyPr wrap="none" lIns="0" tIns="0" rIns="0" bIns="0" rtlCol="0" anchor="t"/>
          <a:lstStyle/>
          <a:p>
            <a:pPr algn="l" indent="0" marL="0">
              <a:lnSpc>
                <a:spcPts val="1800"/>
              </a:lnSpc>
              <a:buNone/>
            </a:pPr>
            <a:r>
              <a:rPr lang="en-US" sz="1450" dirty="0">
                <a:solidFill>
                  <a:srgbClr val="404155"/>
                </a:solidFill>
                <a:latin typeface="Alexandria" pitchFamily="34" charset="0"/>
                <a:ea typeface="Alexandria" pitchFamily="34" charset="-122"/>
                <a:cs typeface="Alexandria" pitchFamily="34" charset="-120"/>
              </a:rPr>
              <a:t>Join the Community</a:t>
            </a:r>
            <a:endParaRPr lang="en-US" sz="1450" dirty="0"/>
          </a:p>
        </p:txBody>
      </p:sp>
      <p:sp>
        <p:nvSpPr>
          <p:cNvPr id="19" name="Text 17"/>
          <p:cNvSpPr/>
          <p:nvPr/>
        </p:nvSpPr>
        <p:spPr>
          <a:xfrm>
            <a:off x="1018818" y="6411516"/>
            <a:ext cx="7291268" cy="476250"/>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Connect with other ADF users through the Microsoft Tech Community and GitHub repositories to share knowledge and solutions.</a:t>
            </a:r>
            <a:endParaRPr lang="en-US" sz="1150" dirty="0"/>
          </a:p>
        </p:txBody>
      </p:sp>
      <p:sp>
        <p:nvSpPr>
          <p:cNvPr id="20" name="Text 18"/>
          <p:cNvSpPr/>
          <p:nvPr/>
        </p:nvSpPr>
        <p:spPr>
          <a:xfrm>
            <a:off x="793790" y="7219236"/>
            <a:ext cx="7680365" cy="297656"/>
          </a:xfrm>
          <a:prstGeom prst="rect">
            <a:avLst/>
          </a:prstGeom>
          <a:noFill/>
          <a:ln/>
        </p:spPr>
        <p:txBody>
          <a:bodyPr wrap="none" lIns="0" tIns="0" rIns="0" bIns="0" rtlCol="0" anchor="t"/>
          <a:lstStyle/>
          <a:p>
            <a:pPr algn="l" indent="0" marL="0">
              <a:lnSpc>
                <a:spcPts val="2300"/>
              </a:lnSpc>
              <a:buNone/>
            </a:pPr>
            <a:r>
              <a:rPr lang="en-US" sz="1450" dirty="0">
                <a:solidFill>
                  <a:srgbClr val="404155"/>
                </a:solidFill>
                <a:latin typeface="Nobile" pitchFamily="34" charset="0"/>
                <a:ea typeface="Nobile" pitchFamily="34" charset="-122"/>
                <a:cs typeface="Nobile" pitchFamily="34" charset="-120"/>
              </a:rPr>
              <a:t>Start building scalable, secure, and automated data pipelines in minutes!</a:t>
            </a:r>
            <a:endParaRPr lang="en-US" sz="1450" dirty="0"/>
          </a:p>
        </p:txBody>
      </p:sp>
      <p:pic>
        <p:nvPicPr>
          <p:cNvPr id="21" name="Image 0" descr="preencoded.png">    </p:cNvPr>
          <p:cNvPicPr>
            <a:picLocks noChangeAspect="1"/>
          </p:cNvPicPr>
          <p:nvPr/>
        </p:nvPicPr>
        <p:blipFill>
          <a:blip r:embed="rId2"/>
          <a:stretch>
            <a:fillRect/>
          </a:stretch>
        </p:blipFill>
        <p:spPr>
          <a:xfrm>
            <a:off x="8844915" y="1434584"/>
            <a:ext cx="3749397" cy="3749397"/>
          </a:xfrm>
          <a:prstGeom prst="rect">
            <a:avLst/>
          </a:prstGeom>
        </p:spPr>
      </p:pic>
      <p:sp>
        <p:nvSpPr>
          <p:cNvPr id="22" name="Text 19"/>
          <p:cNvSpPr/>
          <p:nvPr/>
        </p:nvSpPr>
        <p:spPr>
          <a:xfrm>
            <a:off x="9068157" y="5351383"/>
            <a:ext cx="4775954" cy="714375"/>
          </a:xfrm>
          <a:prstGeom prst="rect">
            <a:avLst/>
          </a:prstGeom>
          <a:noFill/>
          <a:ln/>
        </p:spPr>
        <p:txBody>
          <a:bodyPr wrap="square" lIns="0" tIns="0" rIns="0" bIns="0" rtlCol="0" anchor="t"/>
          <a:lstStyle/>
          <a:p>
            <a:pPr algn="l" indent="0" marL="0">
              <a:lnSpc>
                <a:spcPts val="1850"/>
              </a:lnSpc>
              <a:buNone/>
            </a:pPr>
            <a:r>
              <a:rPr lang="en-US" sz="1150" dirty="0">
                <a:solidFill>
                  <a:srgbClr val="404155"/>
                </a:solidFill>
                <a:latin typeface="Nobile" pitchFamily="34" charset="0"/>
                <a:ea typeface="Nobile" pitchFamily="34" charset="-122"/>
                <a:cs typeface="Nobile" pitchFamily="34" charset="-120"/>
              </a:rPr>
              <a:t>"Azure Data Factory has revolutionized how we approach data integration, reducing development time by 65% while improving reliability across our entire data estate."</a:t>
            </a:r>
            <a:endParaRPr lang="en-US" sz="1150" dirty="0"/>
          </a:p>
        </p:txBody>
      </p:sp>
      <p:sp>
        <p:nvSpPr>
          <p:cNvPr id="23" name="Shape 20"/>
          <p:cNvSpPr/>
          <p:nvPr/>
        </p:nvSpPr>
        <p:spPr>
          <a:xfrm>
            <a:off x="8844915" y="5351383"/>
            <a:ext cx="15240" cy="714375"/>
          </a:xfrm>
          <a:prstGeom prst="rect">
            <a:avLst/>
          </a:prstGeom>
          <a:solidFill>
            <a:srgbClr val="1B54DA"/>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4725" y="450175"/>
            <a:ext cx="6934319" cy="511493"/>
          </a:xfrm>
          <a:prstGeom prst="rect">
            <a:avLst/>
          </a:prstGeom>
          <a:noFill/>
          <a:ln/>
        </p:spPr>
        <p:txBody>
          <a:bodyPr wrap="none" lIns="0" tIns="0" rIns="0" bIns="0" rtlCol="0" anchor="t"/>
          <a:lstStyle/>
          <a:p>
            <a:pPr algn="l" indent="0" marL="0">
              <a:lnSpc>
                <a:spcPts val="4000"/>
              </a:lnSpc>
              <a:buNone/>
            </a:pPr>
            <a:r>
              <a:rPr lang="en-US" sz="3200" dirty="0">
                <a:solidFill>
                  <a:srgbClr val="1B1B27"/>
                </a:solidFill>
                <a:latin typeface="Alexandria" pitchFamily="34" charset="0"/>
                <a:ea typeface="Alexandria" pitchFamily="34" charset="-122"/>
                <a:cs typeface="Alexandria" pitchFamily="34" charset="-120"/>
              </a:rPr>
              <a:t>What is Azure Data Factory (ADF)?</a:t>
            </a:r>
            <a:endParaRPr lang="en-US" sz="3200" dirty="0"/>
          </a:p>
        </p:txBody>
      </p:sp>
      <p:sp>
        <p:nvSpPr>
          <p:cNvPr id="3" name="Text 1"/>
          <p:cNvSpPr/>
          <p:nvPr/>
        </p:nvSpPr>
        <p:spPr>
          <a:xfrm>
            <a:off x="654725" y="1354455"/>
            <a:ext cx="7832765" cy="523875"/>
          </a:xfrm>
          <a:prstGeom prst="rect">
            <a:avLst/>
          </a:prstGeom>
          <a:noFill/>
          <a:ln/>
        </p:spPr>
        <p:txBody>
          <a:bodyPr wrap="squar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Azure Data Factory is Microsoft's cloud-based, </a:t>
            </a:r>
            <a:pPr algn="l" indent="0" marL="0">
              <a:lnSpc>
                <a:spcPts val="2050"/>
              </a:lnSpc>
              <a:buNone/>
            </a:pPr>
            <a:r>
              <a:rPr lang="en-US" sz="1250" b="1" dirty="0">
                <a:solidFill>
                  <a:srgbClr val="404155"/>
                </a:solidFill>
                <a:latin typeface="Nobile" pitchFamily="34" charset="0"/>
                <a:ea typeface="Nobile" pitchFamily="34" charset="-122"/>
                <a:cs typeface="Nobile" pitchFamily="34" charset="-120"/>
              </a:rPr>
              <a:t>serverless data integration service</a:t>
            </a:r>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 that simplifies how organizations collect, prepare, and transform their data.</a:t>
            </a:r>
            <a:endParaRPr lang="en-US" sz="1250" dirty="0"/>
          </a:p>
        </p:txBody>
      </p:sp>
      <p:sp>
        <p:nvSpPr>
          <p:cNvPr id="4" name="Text 2"/>
          <p:cNvSpPr/>
          <p:nvPr/>
        </p:nvSpPr>
        <p:spPr>
          <a:xfrm>
            <a:off x="654725" y="2025610"/>
            <a:ext cx="7832765" cy="785813"/>
          </a:xfrm>
          <a:prstGeom prst="rect">
            <a:avLst/>
          </a:prstGeom>
          <a:noFill/>
          <a:ln/>
        </p:spPr>
        <p:txBody>
          <a:bodyPr wrap="squar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As a fully-managed service, ADF eliminates the need to build and maintain complex data integration infrastructure, allowing data engineers and analysts to focus on extracting insights rather than managing systems.</a:t>
            </a:r>
            <a:endParaRPr lang="en-US" sz="1250" dirty="0"/>
          </a:p>
        </p:txBody>
      </p:sp>
      <p:sp>
        <p:nvSpPr>
          <p:cNvPr id="5" name="Text 3"/>
          <p:cNvSpPr/>
          <p:nvPr/>
        </p:nvSpPr>
        <p:spPr>
          <a:xfrm>
            <a:off x="654725" y="2958703"/>
            <a:ext cx="7832765" cy="523875"/>
          </a:xfrm>
          <a:prstGeom prst="rect">
            <a:avLst/>
          </a:prstGeom>
          <a:noFill/>
          <a:ln/>
        </p:spPr>
        <p:txBody>
          <a:bodyPr wrap="squar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It serves as the central orchestration engine in your modern data platform, connecting disparate data sources and facilitating seamless data movement across your entire data estate.</a:t>
            </a:r>
            <a:endParaRPr lang="en-US" sz="1250" dirty="0"/>
          </a:p>
        </p:txBody>
      </p:sp>
      <p:pic>
        <p:nvPicPr>
          <p:cNvPr id="6" name="Image 0" descr="preencoded.png">    </p:cNvPr>
          <p:cNvPicPr>
            <a:picLocks noChangeAspect="1"/>
          </p:cNvPicPr>
          <p:nvPr/>
        </p:nvPicPr>
        <p:blipFill>
          <a:blip r:embed="rId1"/>
          <a:stretch>
            <a:fillRect/>
          </a:stretch>
        </p:blipFill>
        <p:spPr>
          <a:xfrm>
            <a:off x="8894445" y="1391245"/>
            <a:ext cx="5088731" cy="5088731"/>
          </a:xfrm>
          <a:prstGeom prst="rect">
            <a:avLst/>
          </a:prstGeom>
        </p:spPr>
      </p:pic>
      <p:sp>
        <p:nvSpPr>
          <p:cNvPr id="7" name="Shape 4"/>
          <p:cNvSpPr/>
          <p:nvPr/>
        </p:nvSpPr>
        <p:spPr>
          <a:xfrm>
            <a:off x="654725" y="6848118"/>
            <a:ext cx="4331256" cy="1250633"/>
          </a:xfrm>
          <a:prstGeom prst="roundRect">
            <a:avLst>
              <a:gd name="adj" fmla="val 5498"/>
            </a:avLst>
          </a:prstGeom>
          <a:solidFill>
            <a:srgbClr val="F9F9FF"/>
          </a:solidFill>
          <a:ln w="22860">
            <a:solidFill>
              <a:srgbClr val="B8C3DF"/>
            </a:solidFill>
            <a:prstDash val="solid"/>
          </a:ln>
        </p:spPr>
      </p:sp>
      <p:sp>
        <p:nvSpPr>
          <p:cNvPr id="8" name="Shape 5"/>
          <p:cNvSpPr/>
          <p:nvPr/>
        </p:nvSpPr>
        <p:spPr>
          <a:xfrm>
            <a:off x="654725" y="6848118"/>
            <a:ext cx="91440" cy="1250633"/>
          </a:xfrm>
          <a:prstGeom prst="roundRect">
            <a:avLst>
              <a:gd name="adj" fmla="val 75191"/>
            </a:avLst>
          </a:prstGeom>
          <a:solidFill>
            <a:srgbClr val="1B54DA"/>
          </a:solidFill>
          <a:ln/>
        </p:spPr>
      </p:sp>
      <p:sp>
        <p:nvSpPr>
          <p:cNvPr id="9" name="Text 6"/>
          <p:cNvSpPr/>
          <p:nvPr/>
        </p:nvSpPr>
        <p:spPr>
          <a:xfrm>
            <a:off x="932617" y="7034570"/>
            <a:ext cx="2716292" cy="255746"/>
          </a:xfrm>
          <a:prstGeom prst="rect">
            <a:avLst/>
          </a:prstGeom>
          <a:noFill/>
          <a:ln/>
        </p:spPr>
        <p:txBody>
          <a:bodyPr wrap="none" lIns="0" tIns="0" rIns="0" bIns="0" rtlCol="0" anchor="t"/>
          <a:lstStyle/>
          <a:p>
            <a:pPr algn="l" indent="0" marL="0">
              <a:lnSpc>
                <a:spcPts val="2000"/>
              </a:lnSpc>
              <a:buNone/>
            </a:pPr>
            <a:r>
              <a:rPr lang="en-US" sz="1600" dirty="0">
                <a:solidFill>
                  <a:srgbClr val="404155"/>
                </a:solidFill>
                <a:latin typeface="Alexandria" pitchFamily="34" charset="0"/>
                <a:ea typeface="Alexandria" pitchFamily="34" charset="-122"/>
                <a:cs typeface="Alexandria" pitchFamily="34" charset="-120"/>
              </a:rPr>
              <a:t>Build &amp; Schedule Pipelines</a:t>
            </a:r>
            <a:endParaRPr lang="en-US" sz="1600" dirty="0"/>
          </a:p>
        </p:txBody>
      </p:sp>
      <p:sp>
        <p:nvSpPr>
          <p:cNvPr id="10" name="Text 7"/>
          <p:cNvSpPr/>
          <p:nvPr/>
        </p:nvSpPr>
        <p:spPr>
          <a:xfrm>
            <a:off x="932617" y="7388423"/>
            <a:ext cx="3866912" cy="523875"/>
          </a:xfrm>
          <a:prstGeom prst="rect">
            <a:avLst/>
          </a:prstGeom>
          <a:noFill/>
          <a:ln/>
        </p:spPr>
        <p:txBody>
          <a:bodyPr wrap="squar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Create ETL and ELT workflows connecting 90+ data sources with intuitive visual tools</a:t>
            </a:r>
            <a:endParaRPr lang="en-US" sz="1250" dirty="0"/>
          </a:p>
        </p:txBody>
      </p:sp>
      <p:sp>
        <p:nvSpPr>
          <p:cNvPr id="11" name="Shape 8"/>
          <p:cNvSpPr/>
          <p:nvPr/>
        </p:nvSpPr>
        <p:spPr>
          <a:xfrm>
            <a:off x="5149572" y="6848118"/>
            <a:ext cx="4331256" cy="1250633"/>
          </a:xfrm>
          <a:prstGeom prst="roundRect">
            <a:avLst>
              <a:gd name="adj" fmla="val 5498"/>
            </a:avLst>
          </a:prstGeom>
          <a:solidFill>
            <a:srgbClr val="F9F9FF"/>
          </a:solidFill>
          <a:ln w="22860">
            <a:solidFill>
              <a:srgbClr val="B8C3DF"/>
            </a:solidFill>
            <a:prstDash val="solid"/>
          </a:ln>
        </p:spPr>
      </p:sp>
      <p:sp>
        <p:nvSpPr>
          <p:cNvPr id="12" name="Shape 9"/>
          <p:cNvSpPr/>
          <p:nvPr/>
        </p:nvSpPr>
        <p:spPr>
          <a:xfrm>
            <a:off x="5149572" y="6848118"/>
            <a:ext cx="91440" cy="1250633"/>
          </a:xfrm>
          <a:prstGeom prst="roundRect">
            <a:avLst>
              <a:gd name="adj" fmla="val 75191"/>
            </a:avLst>
          </a:prstGeom>
          <a:solidFill>
            <a:srgbClr val="1B54DA"/>
          </a:solidFill>
          <a:ln/>
        </p:spPr>
      </p:sp>
      <p:sp>
        <p:nvSpPr>
          <p:cNvPr id="13" name="Text 10"/>
          <p:cNvSpPr/>
          <p:nvPr/>
        </p:nvSpPr>
        <p:spPr>
          <a:xfrm>
            <a:off x="5427464" y="7034570"/>
            <a:ext cx="2046208" cy="255746"/>
          </a:xfrm>
          <a:prstGeom prst="rect">
            <a:avLst/>
          </a:prstGeom>
          <a:noFill/>
          <a:ln/>
        </p:spPr>
        <p:txBody>
          <a:bodyPr wrap="none" lIns="0" tIns="0" rIns="0" bIns="0" rtlCol="0" anchor="t"/>
          <a:lstStyle/>
          <a:p>
            <a:pPr algn="l" indent="0" marL="0">
              <a:lnSpc>
                <a:spcPts val="2000"/>
              </a:lnSpc>
              <a:buNone/>
            </a:pPr>
            <a:r>
              <a:rPr lang="en-US" sz="1600" dirty="0">
                <a:solidFill>
                  <a:srgbClr val="404155"/>
                </a:solidFill>
                <a:latin typeface="Alexandria" pitchFamily="34" charset="0"/>
                <a:ea typeface="Alexandria" pitchFamily="34" charset="-122"/>
                <a:cs typeface="Alexandria" pitchFamily="34" charset="-120"/>
              </a:rPr>
              <a:t>Manage Data Flows</a:t>
            </a:r>
            <a:endParaRPr lang="en-US" sz="1600" dirty="0"/>
          </a:p>
        </p:txBody>
      </p:sp>
      <p:sp>
        <p:nvSpPr>
          <p:cNvPr id="14" name="Text 11"/>
          <p:cNvSpPr/>
          <p:nvPr/>
        </p:nvSpPr>
        <p:spPr>
          <a:xfrm>
            <a:off x="5427464" y="7388423"/>
            <a:ext cx="3866912" cy="523875"/>
          </a:xfrm>
          <a:prstGeom prst="rect">
            <a:avLst/>
          </a:prstGeom>
          <a:noFill/>
          <a:ln/>
        </p:spPr>
        <p:txBody>
          <a:bodyPr wrap="squar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Orchestrate data integration processes with flexible scheduling options and monitoring</a:t>
            </a:r>
            <a:endParaRPr lang="en-US" sz="1250" dirty="0"/>
          </a:p>
        </p:txBody>
      </p:sp>
      <p:sp>
        <p:nvSpPr>
          <p:cNvPr id="15" name="Shape 12"/>
          <p:cNvSpPr/>
          <p:nvPr/>
        </p:nvSpPr>
        <p:spPr>
          <a:xfrm>
            <a:off x="9644420" y="6848118"/>
            <a:ext cx="4331256" cy="1250633"/>
          </a:xfrm>
          <a:prstGeom prst="roundRect">
            <a:avLst>
              <a:gd name="adj" fmla="val 5498"/>
            </a:avLst>
          </a:prstGeom>
          <a:solidFill>
            <a:srgbClr val="F9F9FF"/>
          </a:solidFill>
          <a:ln w="22860">
            <a:solidFill>
              <a:srgbClr val="B8C3DF"/>
            </a:solidFill>
            <a:prstDash val="solid"/>
          </a:ln>
        </p:spPr>
      </p:sp>
      <p:sp>
        <p:nvSpPr>
          <p:cNvPr id="16" name="Shape 13"/>
          <p:cNvSpPr/>
          <p:nvPr/>
        </p:nvSpPr>
        <p:spPr>
          <a:xfrm>
            <a:off x="9644420" y="6848118"/>
            <a:ext cx="91440" cy="1250633"/>
          </a:xfrm>
          <a:prstGeom prst="roundRect">
            <a:avLst>
              <a:gd name="adj" fmla="val 75191"/>
            </a:avLst>
          </a:prstGeom>
          <a:solidFill>
            <a:srgbClr val="1B54DA"/>
          </a:solidFill>
          <a:ln/>
        </p:spPr>
      </p:sp>
      <p:sp>
        <p:nvSpPr>
          <p:cNvPr id="17" name="Text 14"/>
          <p:cNvSpPr/>
          <p:nvPr/>
        </p:nvSpPr>
        <p:spPr>
          <a:xfrm>
            <a:off x="9922312" y="7034570"/>
            <a:ext cx="2046208" cy="255746"/>
          </a:xfrm>
          <a:prstGeom prst="rect">
            <a:avLst/>
          </a:prstGeom>
          <a:noFill/>
          <a:ln/>
        </p:spPr>
        <p:txBody>
          <a:bodyPr wrap="none" lIns="0" tIns="0" rIns="0" bIns="0" rtlCol="0" anchor="t"/>
          <a:lstStyle/>
          <a:p>
            <a:pPr algn="l" indent="0" marL="0">
              <a:lnSpc>
                <a:spcPts val="2000"/>
              </a:lnSpc>
              <a:buNone/>
            </a:pPr>
            <a:r>
              <a:rPr lang="en-US" sz="1600" dirty="0">
                <a:solidFill>
                  <a:srgbClr val="404155"/>
                </a:solidFill>
                <a:latin typeface="Alexandria" pitchFamily="34" charset="0"/>
                <a:ea typeface="Alexandria" pitchFamily="34" charset="-122"/>
                <a:cs typeface="Alexandria" pitchFamily="34" charset="-120"/>
              </a:rPr>
              <a:t>Connect Everything</a:t>
            </a:r>
            <a:endParaRPr lang="en-US" sz="1600" dirty="0"/>
          </a:p>
        </p:txBody>
      </p:sp>
      <p:sp>
        <p:nvSpPr>
          <p:cNvPr id="18" name="Text 15"/>
          <p:cNvSpPr/>
          <p:nvPr/>
        </p:nvSpPr>
        <p:spPr>
          <a:xfrm>
            <a:off x="9922312" y="7388423"/>
            <a:ext cx="3866912" cy="523875"/>
          </a:xfrm>
          <a:prstGeom prst="rect">
            <a:avLst/>
          </a:prstGeom>
          <a:noFill/>
          <a:ln/>
        </p:spPr>
        <p:txBody>
          <a:bodyPr wrap="squar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Bridge on-premises and cloud data sources through secure integration runtimes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08723"/>
            <a:ext cx="7220307" cy="620078"/>
          </a:xfrm>
          <a:prstGeom prst="rect">
            <a:avLst/>
          </a:prstGeom>
          <a:noFill/>
          <a:ln/>
        </p:spPr>
        <p:txBody>
          <a:bodyPr wrap="non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Why Use Azure Data Factory?</a:t>
            </a:r>
            <a:endParaRPr lang="en-US" sz="3900" dirty="0"/>
          </a:p>
        </p:txBody>
      </p:sp>
      <p:pic>
        <p:nvPicPr>
          <p:cNvPr id="3" name="Image 0" descr="preencoded.png">    </p:cNvPr>
          <p:cNvPicPr>
            <a:picLocks noChangeAspect="1"/>
          </p:cNvPicPr>
          <p:nvPr/>
        </p:nvPicPr>
        <p:blipFill>
          <a:blip r:embed="rId1"/>
          <a:stretch>
            <a:fillRect/>
          </a:stretch>
        </p:blipFill>
        <p:spPr>
          <a:xfrm>
            <a:off x="793790" y="2225635"/>
            <a:ext cx="496133" cy="496133"/>
          </a:xfrm>
          <a:prstGeom prst="rect">
            <a:avLst/>
          </a:prstGeom>
        </p:spPr>
      </p:pic>
      <p:sp>
        <p:nvSpPr>
          <p:cNvPr id="4" name="Text 1"/>
          <p:cNvSpPr/>
          <p:nvPr/>
        </p:nvSpPr>
        <p:spPr>
          <a:xfrm>
            <a:off x="793790" y="2969776"/>
            <a:ext cx="3689390"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No-Code/Low-Code Approach</a:t>
            </a:r>
            <a:endParaRPr lang="en-US" sz="1950" dirty="0"/>
          </a:p>
        </p:txBody>
      </p:sp>
      <p:sp>
        <p:nvSpPr>
          <p:cNvPr id="5" name="Text 2"/>
          <p:cNvSpPr/>
          <p:nvPr/>
        </p:nvSpPr>
        <p:spPr>
          <a:xfrm>
            <a:off x="793790" y="3398996"/>
            <a:ext cx="4182189"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Visual interface allows data engineers of all skill levels to build complex data pipelines without writing extensive code, accelerating development and reducing technical debt.</a:t>
            </a:r>
            <a:endParaRPr lang="en-US" sz="1550" dirty="0"/>
          </a:p>
        </p:txBody>
      </p:sp>
      <p:pic>
        <p:nvPicPr>
          <p:cNvPr id="6" name="Image 1" descr="preencoded.png">    </p:cNvPr>
          <p:cNvPicPr>
            <a:picLocks noChangeAspect="1"/>
          </p:cNvPicPr>
          <p:nvPr/>
        </p:nvPicPr>
        <p:blipFill>
          <a:blip r:embed="rId2"/>
          <a:stretch>
            <a:fillRect/>
          </a:stretch>
        </p:blipFill>
        <p:spPr>
          <a:xfrm>
            <a:off x="5223986" y="2225635"/>
            <a:ext cx="496133" cy="496133"/>
          </a:xfrm>
          <a:prstGeom prst="rect">
            <a:avLst/>
          </a:prstGeom>
        </p:spPr>
      </p:pic>
      <p:sp>
        <p:nvSpPr>
          <p:cNvPr id="7" name="Text 3"/>
          <p:cNvSpPr/>
          <p:nvPr/>
        </p:nvSpPr>
        <p:spPr>
          <a:xfrm>
            <a:off x="5223986" y="296977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Elastic Scalability</a:t>
            </a:r>
            <a:endParaRPr lang="en-US" sz="1950" dirty="0"/>
          </a:p>
        </p:txBody>
      </p:sp>
      <p:sp>
        <p:nvSpPr>
          <p:cNvPr id="8" name="Text 4"/>
          <p:cNvSpPr/>
          <p:nvPr/>
        </p:nvSpPr>
        <p:spPr>
          <a:xfrm>
            <a:off x="5223986" y="3398996"/>
            <a:ext cx="4182308" cy="1587698"/>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Dynamically scales to meet your data processing needs, from gigabytes to petabytes, with no infrastructure management required. Pay only for what you use.</a:t>
            </a:r>
            <a:endParaRPr lang="en-US" sz="1550" dirty="0"/>
          </a:p>
        </p:txBody>
      </p:sp>
      <p:pic>
        <p:nvPicPr>
          <p:cNvPr id="9" name="Image 2" descr="preencoded.png">    </p:cNvPr>
          <p:cNvPicPr>
            <a:picLocks noChangeAspect="1"/>
          </p:cNvPicPr>
          <p:nvPr/>
        </p:nvPicPr>
        <p:blipFill>
          <a:blip r:embed="rId3"/>
          <a:stretch>
            <a:fillRect/>
          </a:stretch>
        </p:blipFill>
        <p:spPr>
          <a:xfrm>
            <a:off x="9654302" y="2225635"/>
            <a:ext cx="496133" cy="496133"/>
          </a:xfrm>
          <a:prstGeom prst="rect">
            <a:avLst/>
          </a:prstGeom>
        </p:spPr>
      </p:pic>
      <p:sp>
        <p:nvSpPr>
          <p:cNvPr id="10" name="Text 5"/>
          <p:cNvSpPr/>
          <p:nvPr/>
        </p:nvSpPr>
        <p:spPr>
          <a:xfrm>
            <a:off x="9654302" y="2969776"/>
            <a:ext cx="3168848" cy="310158"/>
          </a:xfrm>
          <a:prstGeom prst="rect">
            <a:avLst/>
          </a:prstGeom>
          <a:noFill/>
          <a:ln/>
        </p:spPr>
        <p:txBody>
          <a:bodyPr wrap="none" lIns="0" tIns="0" rIns="0" bIns="0" rtlCol="0" anchor="t"/>
          <a:lstStyle/>
          <a:p>
            <a:pPr algn="l" indent="0" marL="0">
              <a:lnSpc>
                <a:spcPts val="2400"/>
              </a:lnSpc>
              <a:buNone/>
            </a:pPr>
            <a:r>
              <a:rPr lang="en-US" sz="1950" dirty="0">
                <a:solidFill>
                  <a:srgbClr val="404155"/>
                </a:solidFill>
                <a:latin typeface="Alexandria" pitchFamily="34" charset="0"/>
                <a:ea typeface="Alexandria" pitchFamily="34" charset="-122"/>
                <a:cs typeface="Alexandria" pitchFamily="34" charset="-120"/>
              </a:rPr>
              <a:t>Enterprise-Grade Security</a:t>
            </a:r>
            <a:endParaRPr lang="en-US" sz="1950" dirty="0"/>
          </a:p>
        </p:txBody>
      </p:sp>
      <p:sp>
        <p:nvSpPr>
          <p:cNvPr id="11" name="Text 6"/>
          <p:cNvSpPr/>
          <p:nvPr/>
        </p:nvSpPr>
        <p:spPr>
          <a:xfrm>
            <a:off x="9654302" y="3398996"/>
            <a:ext cx="4182308"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Comprehensive security features include data encryption (both at rest and in transit), virtual network integration, and Azure Active Directory authentication.</a:t>
            </a:r>
            <a:endParaRPr lang="en-US" sz="1550" dirty="0"/>
          </a:p>
        </p:txBody>
      </p:sp>
      <p:sp>
        <p:nvSpPr>
          <p:cNvPr id="12" name="Text 7"/>
          <p:cNvSpPr/>
          <p:nvPr/>
        </p:nvSpPr>
        <p:spPr>
          <a:xfrm>
            <a:off x="793790" y="5209937"/>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ADF also provides </a:t>
            </a:r>
            <a:pPr algn="l" indent="0" marL="0">
              <a:lnSpc>
                <a:spcPts val="2500"/>
              </a:lnSpc>
              <a:buNone/>
            </a:pPr>
            <a:r>
              <a:rPr lang="en-US" sz="1550" b="1" dirty="0">
                <a:solidFill>
                  <a:srgbClr val="1B54DA"/>
                </a:solidFill>
                <a:latin typeface="Nobile" pitchFamily="34" charset="0"/>
                <a:ea typeface="Nobile" pitchFamily="34" charset="-122"/>
                <a:cs typeface="Nobile" pitchFamily="34" charset="-120"/>
              </a:rPr>
              <a:t>built-in integration with GitHub and Azure DevOps</a:t>
            </a:r>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 for version control and CI/CD pipelines, enabling collaborative development and streamlined deployment across environments. This ensures your data integration processes follow modern software development best practices.</a:t>
            </a:r>
            <a:endParaRPr lang="en-US" sz="1550" dirty="0"/>
          </a:p>
        </p:txBody>
      </p:sp>
      <p:sp>
        <p:nvSpPr>
          <p:cNvPr id="13" name="Text 8"/>
          <p:cNvSpPr/>
          <p:nvPr/>
        </p:nvSpPr>
        <p:spPr>
          <a:xfrm>
            <a:off x="793790" y="638579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With 90+ pre-built connectors, ADF dramatically reduces the time and effort required to integrate diverse data sources, eliminating custom connector development and maintenance costs.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4143" y="623887"/>
            <a:ext cx="3913465" cy="387906"/>
          </a:xfrm>
          <a:prstGeom prst="rect">
            <a:avLst/>
          </a:prstGeom>
          <a:noFill/>
          <a:ln/>
        </p:spPr>
        <p:txBody>
          <a:bodyPr wrap="none" lIns="0" tIns="0" rIns="0" bIns="0" rtlCol="0" anchor="t"/>
          <a:lstStyle/>
          <a:p>
            <a:pPr algn="l" indent="0" marL="0">
              <a:lnSpc>
                <a:spcPts val="3050"/>
              </a:lnSpc>
              <a:buNone/>
            </a:pPr>
            <a:r>
              <a:rPr lang="en-US" sz="2400" dirty="0">
                <a:solidFill>
                  <a:srgbClr val="1B1B27"/>
                </a:solidFill>
                <a:latin typeface="Alexandria" pitchFamily="34" charset="0"/>
                <a:ea typeface="Alexandria" pitchFamily="34" charset="-122"/>
                <a:cs typeface="Alexandria" pitchFamily="34" charset="-120"/>
              </a:rPr>
              <a:t>Core Components of ADF</a:t>
            </a:r>
            <a:endParaRPr lang="en-US" sz="2400" dirty="0"/>
          </a:p>
        </p:txBody>
      </p:sp>
      <p:sp>
        <p:nvSpPr>
          <p:cNvPr id="3" name="Text 1"/>
          <p:cNvSpPr/>
          <p:nvPr/>
        </p:nvSpPr>
        <p:spPr>
          <a:xfrm>
            <a:off x="764143" y="1260038"/>
            <a:ext cx="13102114" cy="198596"/>
          </a:xfrm>
          <a:prstGeom prst="rect">
            <a:avLst/>
          </a:prstGeom>
          <a:noFill/>
          <a:ln/>
        </p:spPr>
        <p:txBody>
          <a:bodyPr wrap="none" lIns="0" tIns="0" rIns="0" bIns="0" rtlCol="0" anchor="t"/>
          <a:lstStyle/>
          <a:p>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Azure Data Factory is built around five fundamental building blocks that work together to create powerful data integration solutions:</a:t>
            </a:r>
            <a:endParaRPr lang="en-US" sz="950" dirty="0"/>
          </a:p>
        </p:txBody>
      </p:sp>
      <p:pic>
        <p:nvPicPr>
          <p:cNvPr id="4" name="Image 0" descr="preencoded.png">    </p:cNvPr>
          <p:cNvPicPr>
            <a:picLocks noChangeAspect="1"/>
          </p:cNvPicPr>
          <p:nvPr/>
        </p:nvPicPr>
        <p:blipFill>
          <a:blip r:embed="rId1"/>
          <a:stretch>
            <a:fillRect/>
          </a:stretch>
        </p:blipFill>
        <p:spPr>
          <a:xfrm>
            <a:off x="764143" y="1737955"/>
            <a:ext cx="4159687" cy="4159687"/>
          </a:xfrm>
          <a:prstGeom prst="rect">
            <a:avLst/>
          </a:prstGeom>
        </p:spPr>
      </p:pic>
      <p:sp>
        <p:nvSpPr>
          <p:cNvPr id="5" name="Shape 2"/>
          <p:cNvSpPr/>
          <p:nvPr/>
        </p:nvSpPr>
        <p:spPr>
          <a:xfrm>
            <a:off x="7474268" y="1737955"/>
            <a:ext cx="6399609" cy="978694"/>
          </a:xfrm>
          <a:prstGeom prst="roundRect">
            <a:avLst>
              <a:gd name="adj" fmla="val 5329"/>
            </a:avLst>
          </a:prstGeom>
          <a:solidFill>
            <a:srgbClr val="D2DDF9"/>
          </a:solidFill>
          <a:ln w="7620">
            <a:solidFill>
              <a:srgbClr val="B8C3DF"/>
            </a:solidFill>
            <a:prstDash val="solid"/>
          </a:ln>
        </p:spPr>
      </p:sp>
      <p:sp>
        <p:nvSpPr>
          <p:cNvPr id="6" name="Text 3"/>
          <p:cNvSpPr/>
          <p:nvPr/>
        </p:nvSpPr>
        <p:spPr>
          <a:xfrm>
            <a:off x="7605951" y="1869638"/>
            <a:ext cx="1552218" cy="194072"/>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Alexandria" pitchFamily="34" charset="0"/>
                <a:ea typeface="Alexandria" pitchFamily="34" charset="-122"/>
                <a:cs typeface="Alexandria" pitchFamily="34" charset="-120"/>
              </a:rPr>
              <a:t>Pipelines</a:t>
            </a:r>
            <a:endParaRPr lang="en-US" sz="1200" dirty="0"/>
          </a:p>
        </p:txBody>
      </p:sp>
      <p:sp>
        <p:nvSpPr>
          <p:cNvPr id="7" name="Text 4"/>
          <p:cNvSpPr/>
          <p:nvPr/>
        </p:nvSpPr>
        <p:spPr>
          <a:xfrm>
            <a:off x="7605951" y="2187773"/>
            <a:ext cx="6136243" cy="397193"/>
          </a:xfrm>
          <a:prstGeom prst="rect">
            <a:avLst/>
          </a:prstGeom>
          <a:noFill/>
          <a:ln/>
        </p:spPr>
        <p:txBody>
          <a:bodyPr wrap="square" lIns="0" tIns="0" rIns="0" bIns="0" rtlCol="0" anchor="t"/>
          <a:lstStyle/>
          <a:p>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Logical groupings of activities that together perform a specific task. A pipeline might ingest data from a source, transform it, and load it into a destination.</a:t>
            </a:r>
            <a:endParaRPr lang="en-US" sz="950" dirty="0"/>
          </a:p>
        </p:txBody>
      </p:sp>
      <p:sp>
        <p:nvSpPr>
          <p:cNvPr id="8" name="Shape 5"/>
          <p:cNvSpPr/>
          <p:nvPr/>
        </p:nvSpPr>
        <p:spPr>
          <a:xfrm>
            <a:off x="7474268" y="2840712"/>
            <a:ext cx="6399609" cy="978694"/>
          </a:xfrm>
          <a:prstGeom prst="roundRect">
            <a:avLst>
              <a:gd name="adj" fmla="val 5329"/>
            </a:avLst>
          </a:prstGeom>
          <a:solidFill>
            <a:srgbClr val="D2DDF9"/>
          </a:solidFill>
          <a:ln w="7620">
            <a:solidFill>
              <a:srgbClr val="B8C3DF"/>
            </a:solidFill>
            <a:prstDash val="solid"/>
          </a:ln>
        </p:spPr>
      </p:sp>
      <p:sp>
        <p:nvSpPr>
          <p:cNvPr id="9" name="Text 6"/>
          <p:cNvSpPr/>
          <p:nvPr/>
        </p:nvSpPr>
        <p:spPr>
          <a:xfrm>
            <a:off x="7605951" y="2972395"/>
            <a:ext cx="1552218" cy="194072"/>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Alexandria" pitchFamily="34" charset="0"/>
                <a:ea typeface="Alexandria" pitchFamily="34" charset="-122"/>
                <a:cs typeface="Alexandria" pitchFamily="34" charset="-120"/>
              </a:rPr>
              <a:t>Activities</a:t>
            </a:r>
            <a:endParaRPr lang="en-US" sz="1200" dirty="0"/>
          </a:p>
        </p:txBody>
      </p:sp>
      <p:sp>
        <p:nvSpPr>
          <p:cNvPr id="10" name="Text 7"/>
          <p:cNvSpPr/>
          <p:nvPr/>
        </p:nvSpPr>
        <p:spPr>
          <a:xfrm>
            <a:off x="7605951" y="3290530"/>
            <a:ext cx="6136243" cy="397193"/>
          </a:xfrm>
          <a:prstGeom prst="rect">
            <a:avLst/>
          </a:prstGeom>
          <a:noFill/>
          <a:ln/>
        </p:spPr>
        <p:txBody>
          <a:bodyPr wrap="square" lIns="0" tIns="0" rIns="0" bIns="0" rtlCol="0" anchor="t"/>
          <a:lstStyle/>
          <a:p>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Individual processing steps within a pipeline that perform specific operations like copying data, transforming data using Spark, or executing stored procedures.</a:t>
            </a:r>
            <a:endParaRPr lang="en-US" sz="950" dirty="0"/>
          </a:p>
        </p:txBody>
      </p:sp>
      <p:sp>
        <p:nvSpPr>
          <p:cNvPr id="11" name="Shape 8"/>
          <p:cNvSpPr/>
          <p:nvPr/>
        </p:nvSpPr>
        <p:spPr>
          <a:xfrm>
            <a:off x="7474268" y="3943469"/>
            <a:ext cx="6399609" cy="978694"/>
          </a:xfrm>
          <a:prstGeom prst="roundRect">
            <a:avLst>
              <a:gd name="adj" fmla="val 5329"/>
            </a:avLst>
          </a:prstGeom>
          <a:solidFill>
            <a:srgbClr val="D2DDF9"/>
          </a:solidFill>
          <a:ln w="7620">
            <a:solidFill>
              <a:srgbClr val="B8C3DF"/>
            </a:solidFill>
            <a:prstDash val="solid"/>
          </a:ln>
        </p:spPr>
      </p:sp>
      <p:sp>
        <p:nvSpPr>
          <p:cNvPr id="12" name="Text 9"/>
          <p:cNvSpPr/>
          <p:nvPr/>
        </p:nvSpPr>
        <p:spPr>
          <a:xfrm>
            <a:off x="7605951" y="4075152"/>
            <a:ext cx="1552218" cy="194072"/>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Alexandria" pitchFamily="34" charset="0"/>
                <a:ea typeface="Alexandria" pitchFamily="34" charset="-122"/>
                <a:cs typeface="Alexandria" pitchFamily="34" charset="-120"/>
              </a:rPr>
              <a:t>Datasets</a:t>
            </a:r>
            <a:endParaRPr lang="en-US" sz="1200" dirty="0"/>
          </a:p>
        </p:txBody>
      </p:sp>
      <p:sp>
        <p:nvSpPr>
          <p:cNvPr id="13" name="Text 10"/>
          <p:cNvSpPr/>
          <p:nvPr/>
        </p:nvSpPr>
        <p:spPr>
          <a:xfrm>
            <a:off x="7605951" y="4393287"/>
            <a:ext cx="6136243" cy="397193"/>
          </a:xfrm>
          <a:prstGeom prst="rect">
            <a:avLst/>
          </a:prstGeom>
          <a:noFill/>
          <a:ln/>
        </p:spPr>
        <p:txBody>
          <a:bodyPr wrap="square" lIns="0" tIns="0" rIns="0" bIns="0" rtlCol="0" anchor="t"/>
          <a:lstStyle/>
          <a:p>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Data structures within data stores that simply point to or reference the data you want to use in your activities as inputs or outputs.</a:t>
            </a:r>
            <a:endParaRPr lang="en-US" sz="950" dirty="0"/>
          </a:p>
        </p:txBody>
      </p:sp>
      <p:sp>
        <p:nvSpPr>
          <p:cNvPr id="14" name="Shape 11"/>
          <p:cNvSpPr/>
          <p:nvPr/>
        </p:nvSpPr>
        <p:spPr>
          <a:xfrm>
            <a:off x="7474268" y="5046226"/>
            <a:ext cx="6399609" cy="978694"/>
          </a:xfrm>
          <a:prstGeom prst="roundRect">
            <a:avLst>
              <a:gd name="adj" fmla="val 5329"/>
            </a:avLst>
          </a:prstGeom>
          <a:solidFill>
            <a:srgbClr val="D2DDF9"/>
          </a:solidFill>
          <a:ln w="7620">
            <a:solidFill>
              <a:srgbClr val="B8C3DF"/>
            </a:solidFill>
            <a:prstDash val="solid"/>
          </a:ln>
        </p:spPr>
      </p:sp>
      <p:sp>
        <p:nvSpPr>
          <p:cNvPr id="15" name="Text 12"/>
          <p:cNvSpPr/>
          <p:nvPr/>
        </p:nvSpPr>
        <p:spPr>
          <a:xfrm>
            <a:off x="7605951" y="5177909"/>
            <a:ext cx="1552218" cy="194072"/>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Alexandria" pitchFamily="34" charset="0"/>
                <a:ea typeface="Alexandria" pitchFamily="34" charset="-122"/>
                <a:cs typeface="Alexandria" pitchFamily="34" charset="-120"/>
              </a:rPr>
              <a:t>Linked Services</a:t>
            </a:r>
            <a:endParaRPr lang="en-US" sz="1200" dirty="0"/>
          </a:p>
        </p:txBody>
      </p:sp>
      <p:sp>
        <p:nvSpPr>
          <p:cNvPr id="16" name="Text 13"/>
          <p:cNvSpPr/>
          <p:nvPr/>
        </p:nvSpPr>
        <p:spPr>
          <a:xfrm>
            <a:off x="7605951" y="5496044"/>
            <a:ext cx="6136243" cy="397193"/>
          </a:xfrm>
          <a:prstGeom prst="rect">
            <a:avLst/>
          </a:prstGeom>
          <a:noFill/>
          <a:ln/>
        </p:spPr>
        <p:txBody>
          <a:bodyPr wrap="square" lIns="0" tIns="0" rIns="0" bIns="0" rtlCol="0" anchor="t"/>
          <a:lstStyle/>
          <a:p>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Connection strings that define the connection information needed for ADF to connect to external resources like Azure Storage, SQL Database, or Spark clusters.</a:t>
            </a:r>
            <a:endParaRPr lang="en-US" sz="950" dirty="0"/>
          </a:p>
        </p:txBody>
      </p:sp>
      <p:sp>
        <p:nvSpPr>
          <p:cNvPr id="17" name="Shape 14"/>
          <p:cNvSpPr/>
          <p:nvPr/>
        </p:nvSpPr>
        <p:spPr>
          <a:xfrm>
            <a:off x="7474268" y="6148983"/>
            <a:ext cx="6399609" cy="978694"/>
          </a:xfrm>
          <a:prstGeom prst="roundRect">
            <a:avLst>
              <a:gd name="adj" fmla="val 5329"/>
            </a:avLst>
          </a:prstGeom>
          <a:solidFill>
            <a:srgbClr val="D2DDF9"/>
          </a:solidFill>
          <a:ln w="7620">
            <a:solidFill>
              <a:srgbClr val="B8C3DF"/>
            </a:solidFill>
            <a:prstDash val="solid"/>
          </a:ln>
        </p:spPr>
      </p:sp>
      <p:sp>
        <p:nvSpPr>
          <p:cNvPr id="18" name="Text 15"/>
          <p:cNvSpPr/>
          <p:nvPr/>
        </p:nvSpPr>
        <p:spPr>
          <a:xfrm>
            <a:off x="7605951" y="6280666"/>
            <a:ext cx="1552218" cy="194072"/>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Alexandria" pitchFamily="34" charset="0"/>
                <a:ea typeface="Alexandria" pitchFamily="34" charset="-122"/>
                <a:cs typeface="Alexandria" pitchFamily="34" charset="-120"/>
              </a:rPr>
              <a:t>Triggers</a:t>
            </a:r>
            <a:endParaRPr lang="en-US" sz="1200" dirty="0"/>
          </a:p>
        </p:txBody>
      </p:sp>
      <p:sp>
        <p:nvSpPr>
          <p:cNvPr id="19" name="Text 16"/>
          <p:cNvSpPr/>
          <p:nvPr/>
        </p:nvSpPr>
        <p:spPr>
          <a:xfrm>
            <a:off x="7605951" y="6598801"/>
            <a:ext cx="6136243" cy="397193"/>
          </a:xfrm>
          <a:prstGeom prst="rect">
            <a:avLst/>
          </a:prstGeom>
          <a:noFill/>
          <a:ln/>
        </p:spPr>
        <p:txBody>
          <a:bodyPr wrap="square" lIns="0" tIns="0" rIns="0" bIns="0" rtlCol="0" anchor="t"/>
          <a:lstStyle/>
          <a:p>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Mechanisms that determine when a pipeline execution should be initiated, including schedule triggers (time-based), tumbling window triggers (periodic), and event-based triggers.</a:t>
            </a:r>
            <a:endParaRPr lang="en-US" sz="950" dirty="0"/>
          </a:p>
        </p:txBody>
      </p:sp>
      <p:sp>
        <p:nvSpPr>
          <p:cNvPr id="20" name="Text 17"/>
          <p:cNvSpPr/>
          <p:nvPr/>
        </p:nvSpPr>
        <p:spPr>
          <a:xfrm>
            <a:off x="764143" y="7406997"/>
            <a:ext cx="13102114" cy="198596"/>
          </a:xfrm>
          <a:prstGeom prst="rect">
            <a:avLst/>
          </a:prstGeom>
          <a:noFill/>
          <a:ln/>
        </p:spPr>
        <p:txBody>
          <a:bodyPr wrap="none" lIns="0" tIns="0" rIns="0" bIns="0" rtlCol="0" anchor="t"/>
          <a:lstStyle/>
          <a:p>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These components provide a </a:t>
            </a:r>
            <a:pPr algn="l" indent="0" marL="0">
              <a:lnSpc>
                <a:spcPts val="1550"/>
              </a:lnSpc>
              <a:buNone/>
            </a:pPr>
            <a:r>
              <a:rPr lang="en-US" sz="950" b="1" dirty="0">
                <a:solidFill>
                  <a:srgbClr val="1B54DA"/>
                </a:solidFill>
                <a:latin typeface="Nobile" pitchFamily="34" charset="0"/>
                <a:ea typeface="Nobile" pitchFamily="34" charset="-122"/>
                <a:cs typeface="Nobile" pitchFamily="34" charset="-120"/>
              </a:rPr>
              <a:t>flexible framework for creating complex data workflows</a:t>
            </a:r>
            <a:pPr algn="l" indent="0" marL="0">
              <a:lnSpc>
                <a:spcPts val="1550"/>
              </a:lnSpc>
              <a:buNone/>
            </a:pPr>
            <a:r>
              <a:rPr lang="en-US" sz="950" dirty="0">
                <a:solidFill>
                  <a:srgbClr val="404155"/>
                </a:solidFill>
                <a:latin typeface="Nobile" pitchFamily="34" charset="0"/>
                <a:ea typeface="Nobile" pitchFamily="34" charset="-122"/>
                <a:cs typeface="Nobile" pitchFamily="34" charset="-120"/>
              </a:rPr>
              <a:t> that can address virtually any data integration scenario, from simple data movement to sophisticated multi-step transformations.</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03703"/>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Alexandria" pitchFamily="34" charset="0"/>
                <a:ea typeface="Alexandria" pitchFamily="34" charset="-122"/>
                <a:cs typeface="Alexandria" pitchFamily="34" charset="-120"/>
              </a:rPr>
              <a:t>Azure Data Factory Architecture</a:t>
            </a:r>
            <a:endParaRPr lang="en-US" sz="3900" dirty="0"/>
          </a:p>
        </p:txBody>
      </p:sp>
      <p:sp>
        <p:nvSpPr>
          <p:cNvPr id="4" name="Text 1"/>
          <p:cNvSpPr/>
          <p:nvPr/>
        </p:nvSpPr>
        <p:spPr>
          <a:xfrm>
            <a:off x="793790" y="3541514"/>
            <a:ext cx="7556421" cy="1190863"/>
          </a:xfrm>
          <a:prstGeom prst="rect">
            <a:avLst/>
          </a:prstGeom>
          <a:noFill/>
          <a:ln/>
        </p:spPr>
        <p:txBody>
          <a:bodyPr wrap="square" lIns="0" tIns="0" rIns="0" bIns="0" rtlCol="0" anchor="t"/>
          <a:lstStyle/>
          <a:p>
            <a:pPr algn="ctr" indent="0" marL="0">
              <a:lnSpc>
                <a:spcPts val="3100"/>
              </a:lnSpc>
              <a:buNone/>
            </a:pPr>
            <a:r>
              <a:rPr lang="en-US" sz="1950" dirty="0">
                <a:solidFill>
                  <a:srgbClr val="404155"/>
                </a:solidFill>
                <a:latin typeface="Nobile" pitchFamily="34" charset="0"/>
                <a:ea typeface="Nobile" pitchFamily="34" charset="-122"/>
                <a:cs typeface="Nobile" pitchFamily="34" charset="-120"/>
              </a:rPr>
              <a:t>Azure Data Factory provides a comprehensive architecture for orchestrating data movement between diverse sources and destinations, with powerful transformation capabilities.</a:t>
            </a:r>
            <a:endParaRPr lang="en-US" sz="1950" dirty="0"/>
          </a:p>
        </p:txBody>
      </p:sp>
      <p:sp>
        <p:nvSpPr>
          <p:cNvPr id="5" name="Text 2"/>
          <p:cNvSpPr/>
          <p:nvPr/>
        </p:nvSpPr>
        <p:spPr>
          <a:xfrm>
            <a:off x="793790" y="4955619"/>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This architecture enables organizations to implement both </a:t>
            </a:r>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ETL (Extract, Transform, Load)</a:t>
            </a:r>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 and </a:t>
            </a:r>
            <a:pPr algn="l" indent="0" marL="0">
              <a:lnSpc>
                <a:spcPts val="2500"/>
              </a:lnSpc>
              <a:buNone/>
            </a:pPr>
            <a:r>
              <a:rPr lang="en-US" sz="1550" b="1" dirty="0">
                <a:solidFill>
                  <a:srgbClr val="404155"/>
                </a:solidFill>
                <a:latin typeface="Nobile" pitchFamily="34" charset="0"/>
                <a:ea typeface="Nobile" pitchFamily="34" charset="-122"/>
                <a:cs typeface="Nobile" pitchFamily="34" charset="-120"/>
              </a:rPr>
              <a:t>ELT (Extract, Load, Transform)</a:t>
            </a:r>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 patterns depending on their specific use cases. The flexible nature of ADF allows it to fit seamlessly into existing data ecosystems while providing a path for modernization.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97443" y="341948"/>
            <a:ext cx="4243388" cy="330398"/>
          </a:xfrm>
          <a:prstGeom prst="rect">
            <a:avLst/>
          </a:prstGeom>
          <a:noFill/>
          <a:ln/>
        </p:spPr>
        <p:txBody>
          <a:bodyPr wrap="none" lIns="0" tIns="0" rIns="0" bIns="0" rtlCol="0" anchor="t"/>
          <a:lstStyle/>
          <a:p>
            <a:pPr algn="l" indent="0" marL="0">
              <a:lnSpc>
                <a:spcPts val="2600"/>
              </a:lnSpc>
              <a:buNone/>
            </a:pPr>
            <a:r>
              <a:rPr lang="en-US" sz="2050" dirty="0">
                <a:solidFill>
                  <a:srgbClr val="1B1B27"/>
                </a:solidFill>
                <a:latin typeface="Alexandria" pitchFamily="34" charset="0"/>
                <a:ea typeface="Alexandria" pitchFamily="34" charset="-122"/>
                <a:cs typeface="Alexandria" pitchFamily="34" charset="-120"/>
              </a:rPr>
              <a:t>ETL vs ELT in Azure Data Factory</a:t>
            </a:r>
            <a:endParaRPr lang="en-US" sz="2050" dirty="0"/>
          </a:p>
        </p:txBody>
      </p:sp>
      <p:sp>
        <p:nvSpPr>
          <p:cNvPr id="3" name="Text 1"/>
          <p:cNvSpPr/>
          <p:nvPr/>
        </p:nvSpPr>
        <p:spPr>
          <a:xfrm>
            <a:off x="497443" y="936427"/>
            <a:ext cx="3009305" cy="264319"/>
          </a:xfrm>
          <a:prstGeom prst="rect">
            <a:avLst/>
          </a:prstGeom>
          <a:noFill/>
          <a:ln/>
        </p:spPr>
        <p:txBody>
          <a:bodyPr wrap="none" lIns="0" tIns="0" rIns="0" bIns="0" rtlCol="0" anchor="t"/>
          <a:lstStyle/>
          <a:p>
            <a:pPr algn="l" indent="0" marL="0">
              <a:lnSpc>
                <a:spcPts val="2050"/>
              </a:lnSpc>
              <a:buNone/>
            </a:pPr>
            <a:r>
              <a:rPr lang="en-US" sz="1650" dirty="0">
                <a:solidFill>
                  <a:srgbClr val="1B54DA"/>
                </a:solidFill>
                <a:latin typeface="Alexandria" pitchFamily="34" charset="0"/>
                <a:ea typeface="Alexandria" pitchFamily="34" charset="-122"/>
                <a:cs typeface="Alexandria" pitchFamily="34" charset="-120"/>
              </a:rPr>
              <a:t>ETL: Extract, Transform, Load</a:t>
            </a:r>
            <a:endParaRPr lang="en-US" sz="1650" dirty="0"/>
          </a:p>
        </p:txBody>
      </p:sp>
      <p:pic>
        <p:nvPicPr>
          <p:cNvPr id="4" name="Image 0" descr="preencoded.png">    </p:cNvPr>
          <p:cNvPicPr>
            <a:picLocks noChangeAspect="1"/>
          </p:cNvPicPr>
          <p:nvPr/>
        </p:nvPicPr>
        <p:blipFill>
          <a:blip r:embed="rId1"/>
          <a:stretch>
            <a:fillRect/>
          </a:stretch>
        </p:blipFill>
        <p:spPr>
          <a:xfrm>
            <a:off x="497443" y="1319570"/>
            <a:ext cx="5685473" cy="5685473"/>
          </a:xfrm>
          <a:prstGeom prst="rect">
            <a:avLst/>
          </a:prstGeom>
        </p:spPr>
      </p:pic>
      <p:sp>
        <p:nvSpPr>
          <p:cNvPr id="5" name="Text 2"/>
          <p:cNvSpPr/>
          <p:nvPr/>
        </p:nvSpPr>
        <p:spPr>
          <a:xfrm>
            <a:off x="497443" y="7123867"/>
            <a:ext cx="6688812" cy="169069"/>
          </a:xfrm>
          <a:prstGeom prst="rect">
            <a:avLst/>
          </a:prstGeom>
          <a:noFill/>
          <a:ln/>
        </p:spPr>
        <p:txBody>
          <a:bodyPr wrap="none" lIns="0" tIns="0" rIns="0" bIns="0" rtlCol="0" anchor="t"/>
          <a:lstStyle/>
          <a:p>
            <a:pPr algn="l" indent="0" marL="0">
              <a:lnSpc>
                <a:spcPts val="1300"/>
              </a:lnSpc>
              <a:buNone/>
            </a:pPr>
            <a:r>
              <a:rPr lang="en-US" sz="800" b="1" dirty="0">
                <a:solidFill>
                  <a:srgbClr val="404155"/>
                </a:solidFill>
                <a:latin typeface="Nobile" pitchFamily="34" charset="0"/>
                <a:ea typeface="Nobile" pitchFamily="34" charset="-122"/>
                <a:cs typeface="Nobile" pitchFamily="34" charset="-120"/>
              </a:rPr>
              <a:t>Traditional approach</a:t>
            </a:r>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 where data is transformed before loading into the destination</a:t>
            </a:r>
            <a:endParaRPr lang="en-US" sz="800" dirty="0"/>
          </a:p>
        </p:txBody>
      </p:sp>
      <p:sp>
        <p:nvSpPr>
          <p:cNvPr id="6" name="Text 3"/>
          <p:cNvSpPr/>
          <p:nvPr/>
        </p:nvSpPr>
        <p:spPr>
          <a:xfrm>
            <a:off x="497443" y="7388066"/>
            <a:ext cx="6688812" cy="169069"/>
          </a:xfrm>
          <a:prstGeom prst="rect">
            <a:avLst/>
          </a:prstGeom>
          <a:noFill/>
          <a:ln/>
        </p:spPr>
        <p:txBody>
          <a:bodyPr wrap="none" lIns="0" tIns="0" rIns="0" bIns="0" rtlCol="0" anchor="t"/>
          <a:lstStyle/>
          <a:p>
            <a:pPr algn="l" indent="0" marL="0">
              <a:lnSpc>
                <a:spcPts val="1300"/>
              </a:lnSpc>
              <a:buNone/>
            </a:pPr>
            <a:r>
              <a:rPr lang="en-US" sz="800" b="1" dirty="0">
                <a:solidFill>
                  <a:srgbClr val="404155"/>
                </a:solidFill>
                <a:latin typeface="Nobile" pitchFamily="34" charset="0"/>
                <a:ea typeface="Nobile" pitchFamily="34" charset="-122"/>
                <a:cs typeface="Nobile" pitchFamily="34" charset="-120"/>
              </a:rPr>
              <a:t>Best for:</a:t>
            </a:r>
            <a:endParaRPr lang="en-US" sz="800" dirty="0"/>
          </a:p>
        </p:txBody>
      </p:sp>
      <p:sp>
        <p:nvSpPr>
          <p:cNvPr id="7" name="Text 4"/>
          <p:cNvSpPr/>
          <p:nvPr/>
        </p:nvSpPr>
        <p:spPr>
          <a:xfrm>
            <a:off x="497443" y="7652266"/>
            <a:ext cx="6688812" cy="169069"/>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404155"/>
                </a:solidFill>
                <a:latin typeface="Nobile" pitchFamily="34" charset="0"/>
                <a:ea typeface="Nobile" pitchFamily="34" charset="-122"/>
                <a:cs typeface="Nobile" pitchFamily="34" charset="-120"/>
              </a:rPr>
              <a:t>Limited target storage resources</a:t>
            </a:r>
            <a:endParaRPr lang="en-US" sz="800" dirty="0"/>
          </a:p>
        </p:txBody>
      </p:sp>
      <p:sp>
        <p:nvSpPr>
          <p:cNvPr id="8" name="Text 5"/>
          <p:cNvSpPr/>
          <p:nvPr/>
        </p:nvSpPr>
        <p:spPr>
          <a:xfrm>
            <a:off x="497443" y="7858244"/>
            <a:ext cx="6688812" cy="169069"/>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404155"/>
                </a:solidFill>
                <a:latin typeface="Nobile" pitchFamily="34" charset="0"/>
                <a:ea typeface="Nobile" pitchFamily="34" charset="-122"/>
                <a:cs typeface="Nobile" pitchFamily="34" charset="-120"/>
              </a:rPr>
              <a:t>Complex transformations needed before storage</a:t>
            </a:r>
            <a:endParaRPr lang="en-US" sz="800" dirty="0"/>
          </a:p>
        </p:txBody>
      </p:sp>
      <p:sp>
        <p:nvSpPr>
          <p:cNvPr id="9" name="Text 6"/>
          <p:cNvSpPr/>
          <p:nvPr/>
        </p:nvSpPr>
        <p:spPr>
          <a:xfrm>
            <a:off x="497443" y="8064222"/>
            <a:ext cx="6688812" cy="169069"/>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404155"/>
                </a:solidFill>
                <a:latin typeface="Nobile" pitchFamily="34" charset="0"/>
                <a:ea typeface="Nobile" pitchFamily="34" charset="-122"/>
                <a:cs typeface="Nobile" pitchFamily="34" charset="-120"/>
              </a:rPr>
              <a:t>Strict data quality requirements</a:t>
            </a:r>
            <a:endParaRPr lang="en-US" sz="800" dirty="0"/>
          </a:p>
        </p:txBody>
      </p:sp>
      <p:sp>
        <p:nvSpPr>
          <p:cNvPr id="10" name="Text 7"/>
          <p:cNvSpPr/>
          <p:nvPr/>
        </p:nvSpPr>
        <p:spPr>
          <a:xfrm>
            <a:off x="497443" y="8328422"/>
            <a:ext cx="6688812" cy="169069"/>
          </a:xfrm>
          <a:prstGeom prst="rect">
            <a:avLst/>
          </a:prstGeom>
          <a:noFill/>
          <a:ln/>
        </p:spPr>
        <p:txBody>
          <a:bodyPr wrap="none" lIns="0" tIns="0" rIns="0" bIns="0" rtlCol="0" anchor="t"/>
          <a:lstStyle/>
          <a:p>
            <a:pPr algn="l" indent="0" marL="0">
              <a:lnSpc>
                <a:spcPts val="1300"/>
              </a:lnSpc>
              <a:buNone/>
            </a:pPr>
            <a:r>
              <a:rPr lang="en-US" sz="800" b="1" dirty="0">
                <a:solidFill>
                  <a:srgbClr val="404155"/>
                </a:solidFill>
                <a:latin typeface="Nobile" pitchFamily="34" charset="0"/>
                <a:ea typeface="Nobile" pitchFamily="34" charset="-122"/>
                <a:cs typeface="Nobile" pitchFamily="34" charset="-120"/>
              </a:rPr>
              <a:t>ADF Implementation:</a:t>
            </a:r>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 Use Data Flows or external compute like Azure Databricks</a:t>
            </a:r>
            <a:endParaRPr lang="en-US" sz="800" dirty="0"/>
          </a:p>
        </p:txBody>
      </p:sp>
      <p:sp>
        <p:nvSpPr>
          <p:cNvPr id="11" name="Text 8"/>
          <p:cNvSpPr/>
          <p:nvPr/>
        </p:nvSpPr>
        <p:spPr>
          <a:xfrm>
            <a:off x="7451765" y="936427"/>
            <a:ext cx="3009305" cy="264319"/>
          </a:xfrm>
          <a:prstGeom prst="rect">
            <a:avLst/>
          </a:prstGeom>
          <a:noFill/>
          <a:ln/>
        </p:spPr>
        <p:txBody>
          <a:bodyPr wrap="none" lIns="0" tIns="0" rIns="0" bIns="0" rtlCol="0" anchor="t"/>
          <a:lstStyle/>
          <a:p>
            <a:pPr algn="l" indent="0" marL="0">
              <a:lnSpc>
                <a:spcPts val="2050"/>
              </a:lnSpc>
              <a:buNone/>
            </a:pPr>
            <a:r>
              <a:rPr lang="en-US" sz="1650" dirty="0">
                <a:solidFill>
                  <a:srgbClr val="1B54DA"/>
                </a:solidFill>
                <a:latin typeface="Alexandria" pitchFamily="34" charset="0"/>
                <a:ea typeface="Alexandria" pitchFamily="34" charset="-122"/>
                <a:cs typeface="Alexandria" pitchFamily="34" charset="-120"/>
              </a:rPr>
              <a:t>ELT: Extract, Load, Transform</a:t>
            </a:r>
            <a:endParaRPr lang="en-US" sz="1650" dirty="0"/>
          </a:p>
        </p:txBody>
      </p:sp>
      <p:pic>
        <p:nvPicPr>
          <p:cNvPr id="12" name="Image 1" descr="preencoded.png">    </p:cNvPr>
          <p:cNvPicPr>
            <a:picLocks noChangeAspect="1"/>
          </p:cNvPicPr>
          <p:nvPr/>
        </p:nvPicPr>
        <p:blipFill>
          <a:blip r:embed="rId2"/>
          <a:stretch>
            <a:fillRect/>
          </a:stretch>
        </p:blipFill>
        <p:spPr>
          <a:xfrm>
            <a:off x="7451765" y="1319570"/>
            <a:ext cx="5685473" cy="5685473"/>
          </a:xfrm>
          <a:prstGeom prst="rect">
            <a:avLst/>
          </a:prstGeom>
        </p:spPr>
      </p:pic>
      <p:sp>
        <p:nvSpPr>
          <p:cNvPr id="13" name="Text 9"/>
          <p:cNvSpPr/>
          <p:nvPr/>
        </p:nvSpPr>
        <p:spPr>
          <a:xfrm>
            <a:off x="7451765" y="7123867"/>
            <a:ext cx="6688812" cy="169069"/>
          </a:xfrm>
          <a:prstGeom prst="rect">
            <a:avLst/>
          </a:prstGeom>
          <a:noFill/>
          <a:ln/>
        </p:spPr>
        <p:txBody>
          <a:bodyPr wrap="none" lIns="0" tIns="0" rIns="0" bIns="0" rtlCol="0" anchor="t"/>
          <a:lstStyle/>
          <a:p>
            <a:pPr algn="l" indent="0" marL="0">
              <a:lnSpc>
                <a:spcPts val="1300"/>
              </a:lnSpc>
              <a:buNone/>
            </a:pPr>
            <a:r>
              <a:rPr lang="en-US" sz="800" b="1" dirty="0">
                <a:solidFill>
                  <a:srgbClr val="404155"/>
                </a:solidFill>
                <a:latin typeface="Nobile" pitchFamily="34" charset="0"/>
                <a:ea typeface="Nobile" pitchFamily="34" charset="-122"/>
                <a:cs typeface="Nobile" pitchFamily="34" charset="-120"/>
              </a:rPr>
              <a:t>Modern cloud approach</a:t>
            </a:r>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 that loads raw data first, then transforms as needed</a:t>
            </a:r>
            <a:endParaRPr lang="en-US" sz="800" dirty="0"/>
          </a:p>
        </p:txBody>
      </p:sp>
      <p:sp>
        <p:nvSpPr>
          <p:cNvPr id="14" name="Text 10"/>
          <p:cNvSpPr/>
          <p:nvPr/>
        </p:nvSpPr>
        <p:spPr>
          <a:xfrm>
            <a:off x="7451765" y="7388066"/>
            <a:ext cx="6688812" cy="169069"/>
          </a:xfrm>
          <a:prstGeom prst="rect">
            <a:avLst/>
          </a:prstGeom>
          <a:noFill/>
          <a:ln/>
        </p:spPr>
        <p:txBody>
          <a:bodyPr wrap="none" lIns="0" tIns="0" rIns="0" bIns="0" rtlCol="0" anchor="t"/>
          <a:lstStyle/>
          <a:p>
            <a:pPr algn="l" indent="0" marL="0">
              <a:lnSpc>
                <a:spcPts val="1300"/>
              </a:lnSpc>
              <a:buNone/>
            </a:pPr>
            <a:r>
              <a:rPr lang="en-US" sz="800" b="1" dirty="0">
                <a:solidFill>
                  <a:srgbClr val="404155"/>
                </a:solidFill>
                <a:latin typeface="Nobile" pitchFamily="34" charset="0"/>
                <a:ea typeface="Nobile" pitchFamily="34" charset="-122"/>
                <a:cs typeface="Nobile" pitchFamily="34" charset="-120"/>
              </a:rPr>
              <a:t>Best for:</a:t>
            </a:r>
            <a:endParaRPr lang="en-US" sz="800" dirty="0"/>
          </a:p>
        </p:txBody>
      </p:sp>
      <p:sp>
        <p:nvSpPr>
          <p:cNvPr id="15" name="Text 11"/>
          <p:cNvSpPr/>
          <p:nvPr/>
        </p:nvSpPr>
        <p:spPr>
          <a:xfrm>
            <a:off x="7451765" y="7652266"/>
            <a:ext cx="6688812" cy="169069"/>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404155"/>
                </a:solidFill>
                <a:latin typeface="Nobile" pitchFamily="34" charset="0"/>
                <a:ea typeface="Nobile" pitchFamily="34" charset="-122"/>
                <a:cs typeface="Nobile" pitchFamily="34" charset="-120"/>
              </a:rPr>
              <a:t>Big data scenarios with massive volumes</a:t>
            </a:r>
            <a:endParaRPr lang="en-US" sz="800" dirty="0"/>
          </a:p>
        </p:txBody>
      </p:sp>
      <p:sp>
        <p:nvSpPr>
          <p:cNvPr id="16" name="Text 12"/>
          <p:cNvSpPr/>
          <p:nvPr/>
        </p:nvSpPr>
        <p:spPr>
          <a:xfrm>
            <a:off x="7451765" y="7858244"/>
            <a:ext cx="6688812" cy="169069"/>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404155"/>
                </a:solidFill>
                <a:latin typeface="Nobile" pitchFamily="34" charset="0"/>
                <a:ea typeface="Nobile" pitchFamily="34" charset="-122"/>
                <a:cs typeface="Nobile" pitchFamily="34" charset="-120"/>
              </a:rPr>
              <a:t>Data lakes and modern warehouses</a:t>
            </a:r>
            <a:endParaRPr lang="en-US" sz="800" dirty="0"/>
          </a:p>
        </p:txBody>
      </p:sp>
      <p:sp>
        <p:nvSpPr>
          <p:cNvPr id="17" name="Text 13"/>
          <p:cNvSpPr/>
          <p:nvPr/>
        </p:nvSpPr>
        <p:spPr>
          <a:xfrm>
            <a:off x="7451765" y="8064222"/>
            <a:ext cx="6688812" cy="169069"/>
          </a:xfrm>
          <a:prstGeom prst="rect">
            <a:avLst/>
          </a:prstGeom>
          <a:noFill/>
          <a:ln/>
        </p:spPr>
        <p:txBody>
          <a:bodyPr wrap="none" lIns="0" tIns="0" rIns="0" bIns="0" rtlCol="0" anchor="t"/>
          <a:lstStyle/>
          <a:p>
            <a:pPr algn="l" marL="342900" indent="-342900">
              <a:lnSpc>
                <a:spcPts val="1300"/>
              </a:lnSpc>
              <a:buSzPct val="100000"/>
              <a:buChar char="•"/>
            </a:pPr>
            <a:r>
              <a:rPr lang="en-US" sz="800" dirty="0">
                <a:solidFill>
                  <a:srgbClr val="404155"/>
                </a:solidFill>
                <a:latin typeface="Nobile" pitchFamily="34" charset="0"/>
                <a:ea typeface="Nobile" pitchFamily="34" charset="-122"/>
                <a:cs typeface="Nobile" pitchFamily="34" charset="-120"/>
              </a:rPr>
              <a:t>Exploratory analytics and data science</a:t>
            </a:r>
            <a:endParaRPr lang="en-US" sz="800" dirty="0"/>
          </a:p>
        </p:txBody>
      </p:sp>
      <p:sp>
        <p:nvSpPr>
          <p:cNvPr id="18" name="Text 14"/>
          <p:cNvSpPr/>
          <p:nvPr/>
        </p:nvSpPr>
        <p:spPr>
          <a:xfrm>
            <a:off x="7451765" y="8328422"/>
            <a:ext cx="6688812" cy="169069"/>
          </a:xfrm>
          <a:prstGeom prst="rect">
            <a:avLst/>
          </a:prstGeom>
          <a:noFill/>
          <a:ln/>
        </p:spPr>
        <p:txBody>
          <a:bodyPr wrap="none" lIns="0" tIns="0" rIns="0" bIns="0" rtlCol="0" anchor="t"/>
          <a:lstStyle/>
          <a:p>
            <a:pPr algn="l" indent="0" marL="0">
              <a:lnSpc>
                <a:spcPts val="1300"/>
              </a:lnSpc>
              <a:buNone/>
            </a:pPr>
            <a:r>
              <a:rPr lang="en-US" sz="800" b="1" dirty="0">
                <a:solidFill>
                  <a:srgbClr val="404155"/>
                </a:solidFill>
                <a:latin typeface="Nobile" pitchFamily="34" charset="0"/>
                <a:ea typeface="Nobile" pitchFamily="34" charset="-122"/>
                <a:cs typeface="Nobile" pitchFamily="34" charset="-120"/>
              </a:rPr>
              <a:t>ADF Implementation:</a:t>
            </a:r>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 Use Copy Activity for loading, then transform with Azure Synapse Analytics or Databricks</a:t>
            </a:r>
            <a:endParaRPr lang="en-US" sz="800" dirty="0"/>
          </a:p>
        </p:txBody>
      </p:sp>
      <p:sp>
        <p:nvSpPr>
          <p:cNvPr id="19" name="Text 15"/>
          <p:cNvSpPr/>
          <p:nvPr/>
        </p:nvSpPr>
        <p:spPr>
          <a:xfrm>
            <a:off x="497443" y="8711446"/>
            <a:ext cx="13635514" cy="169069"/>
          </a:xfrm>
          <a:prstGeom prst="rect">
            <a:avLst/>
          </a:prstGeom>
          <a:noFill/>
          <a:ln/>
        </p:spPr>
        <p:txBody>
          <a:bodyPr wrap="none" lIns="0" tIns="0" rIns="0" bIns="0" rtlCol="0" anchor="t"/>
          <a:lstStyle/>
          <a:p>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Azure Data Factory excels at </a:t>
            </a:r>
            <a:pPr algn="l" indent="0" marL="0">
              <a:lnSpc>
                <a:spcPts val="1300"/>
              </a:lnSpc>
              <a:buNone/>
            </a:pPr>
            <a:r>
              <a:rPr lang="en-US" sz="800" b="1" dirty="0">
                <a:solidFill>
                  <a:srgbClr val="404155"/>
                </a:solidFill>
                <a:latin typeface="Nobile" pitchFamily="34" charset="0"/>
                <a:ea typeface="Nobile" pitchFamily="34" charset="-122"/>
                <a:cs typeface="Nobile" pitchFamily="34" charset="-120"/>
              </a:rPr>
              <a:t>supporting both patterns flexibly</a:t>
            </a:r>
            <a:pPr algn="l" indent="0" marL="0">
              <a:lnSpc>
                <a:spcPts val="1300"/>
              </a:lnSpc>
              <a:buNone/>
            </a:pPr>
            <a:r>
              <a:rPr lang="en-US" sz="800" dirty="0">
                <a:solidFill>
                  <a:srgbClr val="404155"/>
                </a:solidFill>
                <a:latin typeface="Nobile" pitchFamily="34" charset="0"/>
                <a:ea typeface="Nobile" pitchFamily="34" charset="-122"/>
                <a:cs typeface="Nobile" pitchFamily="34" charset="-120"/>
              </a:rPr>
              <a:t>, allowing organizations to choose the most appropriate approach for each specific data pipeline based on their technical requirements, existing skillsets, and business needs.</a:t>
            </a:r>
            <a:endParaRPr lang="en-US" sz="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20923"/>
            <a:ext cx="9550598" cy="527090"/>
          </a:xfrm>
          <a:prstGeom prst="rect">
            <a:avLst/>
          </a:prstGeom>
          <a:noFill/>
          <a:ln/>
        </p:spPr>
        <p:txBody>
          <a:bodyPr wrap="none" lIns="0" tIns="0" rIns="0" bIns="0" rtlCol="0" anchor="t"/>
          <a:lstStyle/>
          <a:p>
            <a:pPr algn="l" indent="0" marL="0">
              <a:lnSpc>
                <a:spcPts val="4150"/>
              </a:lnSpc>
              <a:buNone/>
            </a:pPr>
            <a:r>
              <a:rPr lang="en-US" sz="3300" dirty="0">
                <a:solidFill>
                  <a:srgbClr val="1B1B27"/>
                </a:solidFill>
                <a:latin typeface="Alexandria" pitchFamily="34" charset="0"/>
                <a:ea typeface="Alexandria" pitchFamily="34" charset="-122"/>
                <a:cs typeface="Alexandria" pitchFamily="34" charset="-120"/>
              </a:rPr>
              <a:t>Integration Runtime: The Compute Backbone</a:t>
            </a:r>
            <a:endParaRPr lang="en-US" sz="3300" dirty="0"/>
          </a:p>
        </p:txBody>
      </p:sp>
      <p:sp>
        <p:nvSpPr>
          <p:cNvPr id="3" name="Text 1"/>
          <p:cNvSpPr/>
          <p:nvPr/>
        </p:nvSpPr>
        <p:spPr>
          <a:xfrm>
            <a:off x="793790" y="1585317"/>
            <a:ext cx="13042821" cy="539829"/>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The Integration Runtime (IR) is the critical compute infrastructure that powers Azure Data Factory's data movement and transformation capabilities. It serves as the bridge between your data sources and destinations.</a:t>
            </a:r>
            <a:endParaRPr lang="en-US" sz="1300" dirty="0"/>
          </a:p>
        </p:txBody>
      </p:sp>
      <p:pic>
        <p:nvPicPr>
          <p:cNvPr id="4" name="Image 0" descr="preencoded.png">    </p:cNvPr>
          <p:cNvPicPr>
            <a:picLocks noChangeAspect="1"/>
          </p:cNvPicPr>
          <p:nvPr/>
        </p:nvPicPr>
        <p:blipFill>
          <a:blip r:embed="rId1"/>
          <a:stretch>
            <a:fillRect/>
          </a:stretch>
        </p:blipFill>
        <p:spPr>
          <a:xfrm>
            <a:off x="793790" y="2314932"/>
            <a:ext cx="3575804" cy="2209919"/>
          </a:xfrm>
          <a:prstGeom prst="rect">
            <a:avLst/>
          </a:prstGeom>
        </p:spPr>
      </p:pic>
      <p:sp>
        <p:nvSpPr>
          <p:cNvPr id="5" name="Text 2"/>
          <p:cNvSpPr/>
          <p:nvPr/>
        </p:nvSpPr>
        <p:spPr>
          <a:xfrm>
            <a:off x="793790" y="4693444"/>
            <a:ext cx="2812018" cy="263485"/>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Azure Integration Runtime</a:t>
            </a:r>
            <a:endParaRPr lang="en-US" sz="1650" dirty="0"/>
          </a:p>
        </p:txBody>
      </p:sp>
      <p:sp>
        <p:nvSpPr>
          <p:cNvPr id="6" name="Text 3"/>
          <p:cNvSpPr/>
          <p:nvPr/>
        </p:nvSpPr>
        <p:spPr>
          <a:xfrm>
            <a:off x="793790" y="5058132"/>
            <a:ext cx="4206954" cy="1079659"/>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The default, fully managed cloud IR that handles data movement between cloud data stores and dispatches external activities to compute services like Azure Databricks.</a:t>
            </a:r>
            <a:endParaRPr lang="en-US" sz="1300" dirty="0"/>
          </a:p>
        </p:txBody>
      </p:sp>
      <p:sp>
        <p:nvSpPr>
          <p:cNvPr id="7" name="Text 4"/>
          <p:cNvSpPr/>
          <p:nvPr/>
        </p:nvSpPr>
        <p:spPr>
          <a:xfrm>
            <a:off x="793790" y="6238994"/>
            <a:ext cx="4206954" cy="539829"/>
          </a:xfrm>
          <a:prstGeom prst="rect">
            <a:avLst/>
          </a:prstGeom>
          <a:noFill/>
          <a:ln/>
        </p:spPr>
        <p:txBody>
          <a:bodyPr wrap="square" lIns="0" tIns="0" rIns="0" bIns="0" rtlCol="0" anchor="t"/>
          <a:lstStyle/>
          <a:p>
            <a:pPr algn="l" indent="0" marL="0">
              <a:lnSpc>
                <a:spcPts val="2100"/>
              </a:lnSpc>
              <a:buNone/>
            </a:pPr>
            <a:r>
              <a:rPr lang="en-US" sz="1300" b="1" dirty="0">
                <a:solidFill>
                  <a:srgbClr val="404155"/>
                </a:solidFill>
                <a:latin typeface="Nobile" pitchFamily="34" charset="0"/>
                <a:ea typeface="Nobile" pitchFamily="34" charset="-122"/>
                <a:cs typeface="Nobile" pitchFamily="34" charset="-120"/>
              </a:rPr>
              <a:t>Best for:</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Cloud-to-cloud integration scenarios with no private network requirements</a:t>
            </a:r>
            <a:endParaRPr lang="en-US" sz="1300" dirty="0"/>
          </a:p>
        </p:txBody>
      </p:sp>
      <p:pic>
        <p:nvPicPr>
          <p:cNvPr id="8" name="Image 1" descr="preencoded.png">    </p:cNvPr>
          <p:cNvPicPr>
            <a:picLocks noChangeAspect="1"/>
          </p:cNvPicPr>
          <p:nvPr/>
        </p:nvPicPr>
        <p:blipFill>
          <a:blip r:embed="rId2"/>
          <a:stretch>
            <a:fillRect/>
          </a:stretch>
        </p:blipFill>
        <p:spPr>
          <a:xfrm>
            <a:off x="5211604" y="2314932"/>
            <a:ext cx="3575923" cy="2210038"/>
          </a:xfrm>
          <a:prstGeom prst="rect">
            <a:avLst/>
          </a:prstGeom>
        </p:spPr>
      </p:pic>
      <p:sp>
        <p:nvSpPr>
          <p:cNvPr id="9" name="Text 5"/>
          <p:cNvSpPr/>
          <p:nvPr/>
        </p:nvSpPr>
        <p:spPr>
          <a:xfrm>
            <a:off x="5211604" y="4693563"/>
            <a:ext cx="3392091" cy="263485"/>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Self-hosted Integration Runtime</a:t>
            </a:r>
            <a:endParaRPr lang="en-US" sz="1650" dirty="0"/>
          </a:p>
        </p:txBody>
      </p:sp>
      <p:sp>
        <p:nvSpPr>
          <p:cNvPr id="10" name="Text 6"/>
          <p:cNvSpPr/>
          <p:nvPr/>
        </p:nvSpPr>
        <p:spPr>
          <a:xfrm>
            <a:off x="5211604" y="5058251"/>
            <a:ext cx="4207073" cy="809744"/>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Installed in your on-premises environment or virtual network, enabling secure data movement between on-premises data stores and the cloud.</a:t>
            </a:r>
            <a:endParaRPr lang="en-US" sz="1300" dirty="0"/>
          </a:p>
        </p:txBody>
      </p:sp>
      <p:sp>
        <p:nvSpPr>
          <p:cNvPr id="11" name="Text 7"/>
          <p:cNvSpPr/>
          <p:nvPr/>
        </p:nvSpPr>
        <p:spPr>
          <a:xfrm>
            <a:off x="5211604" y="5969198"/>
            <a:ext cx="4207073" cy="539829"/>
          </a:xfrm>
          <a:prstGeom prst="rect">
            <a:avLst/>
          </a:prstGeom>
          <a:noFill/>
          <a:ln/>
        </p:spPr>
        <p:txBody>
          <a:bodyPr wrap="square" lIns="0" tIns="0" rIns="0" bIns="0" rtlCol="0" anchor="t"/>
          <a:lstStyle/>
          <a:p>
            <a:pPr algn="l" indent="0" marL="0">
              <a:lnSpc>
                <a:spcPts val="2100"/>
              </a:lnSpc>
              <a:buNone/>
            </a:pPr>
            <a:r>
              <a:rPr lang="en-US" sz="1300" b="1" dirty="0">
                <a:solidFill>
                  <a:srgbClr val="404155"/>
                </a:solidFill>
                <a:latin typeface="Nobile" pitchFamily="34" charset="0"/>
                <a:ea typeface="Nobile" pitchFamily="34" charset="-122"/>
                <a:cs typeface="Nobile" pitchFamily="34" charset="-120"/>
              </a:rPr>
              <a:t>Best for:</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Hybrid scenarios requiring access to private networks and data sources behind firewalls</a:t>
            </a:r>
            <a:endParaRPr lang="en-US" sz="1300" dirty="0"/>
          </a:p>
        </p:txBody>
      </p:sp>
      <p:pic>
        <p:nvPicPr>
          <p:cNvPr id="12" name="Image 2" descr="preencoded.png">    </p:cNvPr>
          <p:cNvPicPr>
            <a:picLocks noChangeAspect="1"/>
          </p:cNvPicPr>
          <p:nvPr/>
        </p:nvPicPr>
        <p:blipFill>
          <a:blip r:embed="rId3"/>
          <a:stretch>
            <a:fillRect/>
          </a:stretch>
        </p:blipFill>
        <p:spPr>
          <a:xfrm>
            <a:off x="9629537" y="2314932"/>
            <a:ext cx="3575923" cy="2210038"/>
          </a:xfrm>
          <a:prstGeom prst="rect">
            <a:avLst/>
          </a:prstGeom>
        </p:spPr>
      </p:pic>
      <p:sp>
        <p:nvSpPr>
          <p:cNvPr id="13" name="Text 8"/>
          <p:cNvSpPr/>
          <p:nvPr/>
        </p:nvSpPr>
        <p:spPr>
          <a:xfrm>
            <a:off x="9629537" y="4693563"/>
            <a:ext cx="3346371" cy="263485"/>
          </a:xfrm>
          <a:prstGeom prst="rect">
            <a:avLst/>
          </a:prstGeom>
          <a:noFill/>
          <a:ln/>
        </p:spPr>
        <p:txBody>
          <a:bodyPr wrap="none" lIns="0" tIns="0" rIns="0" bIns="0" rtlCol="0" anchor="t"/>
          <a:lstStyle/>
          <a:p>
            <a:pPr algn="l" indent="0" marL="0">
              <a:lnSpc>
                <a:spcPts val="2050"/>
              </a:lnSpc>
              <a:buNone/>
            </a:pPr>
            <a:r>
              <a:rPr lang="en-US" sz="1650" dirty="0">
                <a:solidFill>
                  <a:srgbClr val="404155"/>
                </a:solidFill>
                <a:latin typeface="Alexandria" pitchFamily="34" charset="0"/>
                <a:ea typeface="Alexandria" pitchFamily="34" charset="-122"/>
                <a:cs typeface="Alexandria" pitchFamily="34" charset="-120"/>
              </a:rPr>
              <a:t>Azure-SSIS Integration Runtime</a:t>
            </a:r>
            <a:endParaRPr lang="en-US" sz="1650" dirty="0"/>
          </a:p>
        </p:txBody>
      </p:sp>
      <p:sp>
        <p:nvSpPr>
          <p:cNvPr id="14" name="Text 9"/>
          <p:cNvSpPr/>
          <p:nvPr/>
        </p:nvSpPr>
        <p:spPr>
          <a:xfrm>
            <a:off x="9629537" y="5058251"/>
            <a:ext cx="4207073" cy="1079659"/>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Specialized runtime that provides a lift-and-shift environment for executing existing SQL Server Integration Services (SSIS) packages directly in Azure.</a:t>
            </a:r>
            <a:endParaRPr lang="en-US" sz="1300" dirty="0"/>
          </a:p>
        </p:txBody>
      </p:sp>
      <p:sp>
        <p:nvSpPr>
          <p:cNvPr id="15" name="Text 10"/>
          <p:cNvSpPr/>
          <p:nvPr/>
        </p:nvSpPr>
        <p:spPr>
          <a:xfrm>
            <a:off x="9629537" y="6239113"/>
            <a:ext cx="4207073" cy="539829"/>
          </a:xfrm>
          <a:prstGeom prst="rect">
            <a:avLst/>
          </a:prstGeom>
          <a:noFill/>
          <a:ln/>
        </p:spPr>
        <p:txBody>
          <a:bodyPr wrap="square" lIns="0" tIns="0" rIns="0" bIns="0" rtlCol="0" anchor="t"/>
          <a:lstStyle/>
          <a:p>
            <a:pPr algn="l" indent="0" marL="0">
              <a:lnSpc>
                <a:spcPts val="2100"/>
              </a:lnSpc>
              <a:buNone/>
            </a:pPr>
            <a:r>
              <a:rPr lang="en-US" sz="1300" b="1" dirty="0">
                <a:solidFill>
                  <a:srgbClr val="404155"/>
                </a:solidFill>
                <a:latin typeface="Nobile" pitchFamily="34" charset="0"/>
                <a:ea typeface="Nobile" pitchFamily="34" charset="-122"/>
                <a:cs typeface="Nobile" pitchFamily="34" charset="-120"/>
              </a:rPr>
              <a:t>Best for:</a:t>
            </a:r>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 Organizations with significant investment in SSIS packages wanting to modernize</a:t>
            </a:r>
            <a:endParaRPr lang="en-US" sz="1300" dirty="0"/>
          </a:p>
        </p:txBody>
      </p:sp>
      <p:sp>
        <p:nvSpPr>
          <p:cNvPr id="16" name="Text 11"/>
          <p:cNvSpPr/>
          <p:nvPr/>
        </p:nvSpPr>
        <p:spPr>
          <a:xfrm>
            <a:off x="793790" y="6968728"/>
            <a:ext cx="13042821" cy="539829"/>
          </a:xfrm>
          <a:prstGeom prst="rect">
            <a:avLst/>
          </a:prstGeom>
          <a:noFill/>
          <a:ln/>
        </p:spPr>
        <p:txBody>
          <a:bodyPr wrap="square" lIns="0" tIns="0" rIns="0" bIns="0" rtlCol="0" anchor="t"/>
          <a:lstStyle/>
          <a:p>
            <a:pPr algn="l" indent="0" marL="0">
              <a:lnSpc>
                <a:spcPts val="2100"/>
              </a:lnSpc>
              <a:buNone/>
            </a:pPr>
            <a:r>
              <a:rPr lang="en-US" sz="1300" dirty="0">
                <a:solidFill>
                  <a:srgbClr val="404155"/>
                </a:solidFill>
                <a:latin typeface="Nobile" pitchFamily="34" charset="0"/>
                <a:ea typeface="Nobile" pitchFamily="34" charset="-122"/>
                <a:cs typeface="Nobile" pitchFamily="34" charset="-120"/>
              </a:rPr>
              <a:t>The right Integration Runtime choice is critical for optimizing performance, ensuring security compliance, and enabling access to your specific data sources. Multiple IR types can be used in the same ADF instance to address different scenarios.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1748" y="448032"/>
            <a:ext cx="5616893" cy="509230"/>
          </a:xfrm>
          <a:prstGeom prst="rect">
            <a:avLst/>
          </a:prstGeom>
          <a:noFill/>
          <a:ln/>
        </p:spPr>
        <p:txBody>
          <a:bodyPr wrap="none" lIns="0" tIns="0" rIns="0" bIns="0" rtlCol="0" anchor="t"/>
          <a:lstStyle/>
          <a:p>
            <a:pPr algn="l" indent="0" marL="0">
              <a:lnSpc>
                <a:spcPts val="4000"/>
              </a:lnSpc>
              <a:buNone/>
            </a:pPr>
            <a:r>
              <a:rPr lang="en-US" sz="3200" dirty="0">
                <a:solidFill>
                  <a:srgbClr val="1B1B27"/>
                </a:solidFill>
                <a:latin typeface="Alexandria" pitchFamily="34" charset="0"/>
                <a:ea typeface="Alexandria" pitchFamily="34" charset="-122"/>
                <a:cs typeface="Alexandria" pitchFamily="34" charset="-120"/>
              </a:rPr>
              <a:t>Lift and Shift SSIS Packages</a:t>
            </a:r>
            <a:endParaRPr lang="en-US" sz="3200" dirty="0"/>
          </a:p>
        </p:txBody>
      </p:sp>
      <p:sp>
        <p:nvSpPr>
          <p:cNvPr id="3" name="Text 1"/>
          <p:cNvSpPr/>
          <p:nvPr/>
        </p:nvSpPr>
        <p:spPr>
          <a:xfrm>
            <a:off x="651748" y="1348264"/>
            <a:ext cx="7837170" cy="782241"/>
          </a:xfrm>
          <a:prstGeom prst="rect">
            <a:avLst/>
          </a:prstGeom>
          <a:noFill/>
          <a:ln/>
        </p:spPr>
        <p:txBody>
          <a:bodyPr wrap="squar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For organizations with substantial investments in SQL Server Integration Services (SSIS) packages, Azure Data Factory offers a seamless migration path without requiring a complete rewrite of existing ETL logic.</a:t>
            </a:r>
            <a:endParaRPr lang="en-US" sz="1250" dirty="0"/>
          </a:p>
        </p:txBody>
      </p:sp>
      <p:sp>
        <p:nvSpPr>
          <p:cNvPr id="4" name="Text 2"/>
          <p:cNvSpPr/>
          <p:nvPr/>
        </p:nvSpPr>
        <p:spPr>
          <a:xfrm>
            <a:off x="651748" y="2293382"/>
            <a:ext cx="3327440" cy="305514"/>
          </a:xfrm>
          <a:prstGeom prst="rect">
            <a:avLst/>
          </a:prstGeom>
          <a:noFill/>
          <a:ln/>
        </p:spPr>
        <p:txBody>
          <a:bodyPr wrap="none" lIns="0" tIns="0" rIns="0" bIns="0" rtlCol="0" anchor="t"/>
          <a:lstStyle/>
          <a:p>
            <a:pPr algn="l" indent="0" marL="0">
              <a:lnSpc>
                <a:spcPts val="2400"/>
              </a:lnSpc>
              <a:buNone/>
            </a:pPr>
            <a:r>
              <a:rPr lang="en-US" sz="1900" dirty="0">
                <a:solidFill>
                  <a:srgbClr val="1B1B27"/>
                </a:solidFill>
                <a:latin typeface="Alexandria" pitchFamily="34" charset="0"/>
                <a:ea typeface="Alexandria" pitchFamily="34" charset="-122"/>
                <a:cs typeface="Alexandria" pitchFamily="34" charset="-120"/>
              </a:rPr>
              <a:t>Key Benefits of SSIS in ADF:</a:t>
            </a:r>
            <a:endParaRPr lang="en-US" sz="1900" dirty="0"/>
          </a:p>
        </p:txBody>
      </p:sp>
      <p:sp>
        <p:nvSpPr>
          <p:cNvPr id="5" name="Text 3"/>
          <p:cNvSpPr/>
          <p:nvPr/>
        </p:nvSpPr>
        <p:spPr>
          <a:xfrm>
            <a:off x="651748" y="2761774"/>
            <a:ext cx="7837170" cy="260747"/>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404155"/>
                </a:solidFill>
                <a:latin typeface="Nobile" pitchFamily="34" charset="0"/>
                <a:ea typeface="Nobile" pitchFamily="34" charset="-122"/>
                <a:cs typeface="Nobile" pitchFamily="34" charset="-120"/>
              </a:rPr>
              <a:t>Preserve existing investments</a:t>
            </a:r>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 in SSIS packages and skills</a:t>
            </a:r>
            <a:endParaRPr lang="en-US" sz="1250" dirty="0"/>
          </a:p>
        </p:txBody>
      </p:sp>
      <p:sp>
        <p:nvSpPr>
          <p:cNvPr id="6" name="Text 4"/>
          <p:cNvSpPr/>
          <p:nvPr/>
        </p:nvSpPr>
        <p:spPr>
          <a:xfrm>
            <a:off x="651748" y="3079552"/>
            <a:ext cx="7837170" cy="260747"/>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404155"/>
                </a:solidFill>
                <a:latin typeface="Nobile" pitchFamily="34" charset="0"/>
                <a:ea typeface="Nobile" pitchFamily="34" charset="-122"/>
                <a:cs typeface="Nobile" pitchFamily="34" charset="-120"/>
              </a:rPr>
              <a:t>Modernize infrastructure</a:t>
            </a:r>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 without changing business logic</a:t>
            </a:r>
            <a:endParaRPr lang="en-US" sz="1250" dirty="0"/>
          </a:p>
        </p:txBody>
      </p:sp>
      <p:sp>
        <p:nvSpPr>
          <p:cNvPr id="7" name="Text 5"/>
          <p:cNvSpPr/>
          <p:nvPr/>
        </p:nvSpPr>
        <p:spPr>
          <a:xfrm>
            <a:off x="651748" y="3397329"/>
            <a:ext cx="7837170" cy="260747"/>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404155"/>
                </a:solidFill>
                <a:latin typeface="Nobile" pitchFamily="34" charset="0"/>
                <a:ea typeface="Nobile" pitchFamily="34" charset="-122"/>
                <a:cs typeface="Nobile" pitchFamily="34" charset="-120"/>
              </a:rPr>
              <a:t>Scale elastically</a:t>
            </a:r>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 with cloud-based compute resources</a:t>
            </a:r>
            <a:endParaRPr lang="en-US" sz="1250" dirty="0"/>
          </a:p>
        </p:txBody>
      </p:sp>
      <p:sp>
        <p:nvSpPr>
          <p:cNvPr id="8" name="Text 6"/>
          <p:cNvSpPr/>
          <p:nvPr/>
        </p:nvSpPr>
        <p:spPr>
          <a:xfrm>
            <a:off x="651748" y="3715107"/>
            <a:ext cx="7837170" cy="260747"/>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404155"/>
                </a:solidFill>
                <a:latin typeface="Nobile" pitchFamily="34" charset="0"/>
                <a:ea typeface="Nobile" pitchFamily="34" charset="-122"/>
                <a:cs typeface="Nobile" pitchFamily="34" charset="-120"/>
              </a:rPr>
              <a:t>Integrate with modern data services</a:t>
            </a:r>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 in Azure ecosystem</a:t>
            </a:r>
            <a:endParaRPr lang="en-US" sz="1250" dirty="0"/>
          </a:p>
        </p:txBody>
      </p:sp>
      <p:sp>
        <p:nvSpPr>
          <p:cNvPr id="9" name="Text 7"/>
          <p:cNvSpPr/>
          <p:nvPr/>
        </p:nvSpPr>
        <p:spPr>
          <a:xfrm>
            <a:off x="651748" y="4032885"/>
            <a:ext cx="7837170" cy="260747"/>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404155"/>
                </a:solidFill>
                <a:latin typeface="Nobile" pitchFamily="34" charset="0"/>
                <a:ea typeface="Nobile" pitchFamily="34" charset="-122"/>
                <a:cs typeface="Nobile" pitchFamily="34" charset="-120"/>
              </a:rPr>
              <a:t>Centralize management</a:t>
            </a:r>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 of all data integration workloads</a:t>
            </a:r>
            <a:endParaRPr lang="en-US" sz="1250" dirty="0"/>
          </a:p>
        </p:txBody>
      </p:sp>
      <p:sp>
        <p:nvSpPr>
          <p:cNvPr id="10" name="Text 8"/>
          <p:cNvSpPr/>
          <p:nvPr/>
        </p:nvSpPr>
        <p:spPr>
          <a:xfrm>
            <a:off x="651748" y="4440198"/>
            <a:ext cx="7837170" cy="782241"/>
          </a:xfrm>
          <a:prstGeom prst="rect">
            <a:avLst/>
          </a:prstGeom>
          <a:noFill/>
          <a:ln/>
        </p:spPr>
        <p:txBody>
          <a:bodyPr wrap="squar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The </a:t>
            </a:r>
            <a:pPr algn="l" indent="0" marL="0">
              <a:lnSpc>
                <a:spcPts val="2050"/>
              </a:lnSpc>
              <a:buNone/>
            </a:pPr>
            <a:r>
              <a:rPr lang="en-US" sz="1250" b="1" dirty="0">
                <a:solidFill>
                  <a:srgbClr val="1B54DA"/>
                </a:solidFill>
                <a:latin typeface="Nobile" pitchFamily="34" charset="0"/>
                <a:ea typeface="Nobile" pitchFamily="34" charset="-122"/>
                <a:cs typeface="Nobile" pitchFamily="34" charset="-120"/>
              </a:rPr>
              <a:t>Azure-SSIS Integration Runtime</a:t>
            </a:r>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 provides a familiar execution environment that is fully compatible with the on-premises SSIS runtime, ensuring that existing packages run as expected while gaining cloud benefits.</a:t>
            </a:r>
            <a:endParaRPr lang="en-US" sz="1250" dirty="0"/>
          </a:p>
        </p:txBody>
      </p:sp>
      <p:pic>
        <p:nvPicPr>
          <p:cNvPr id="11" name="Image 0" descr="preencoded.png">    </p:cNvPr>
          <p:cNvPicPr>
            <a:picLocks noChangeAspect="1"/>
          </p:cNvPicPr>
          <p:nvPr/>
        </p:nvPicPr>
        <p:blipFill>
          <a:blip r:embed="rId1"/>
          <a:stretch>
            <a:fillRect/>
          </a:stretch>
        </p:blipFill>
        <p:spPr>
          <a:xfrm>
            <a:off x="8893969" y="1384935"/>
            <a:ext cx="5092303" cy="5092303"/>
          </a:xfrm>
          <a:prstGeom prst="rect">
            <a:avLst/>
          </a:prstGeom>
        </p:spPr>
      </p:pic>
      <p:sp>
        <p:nvSpPr>
          <p:cNvPr id="12" name="Text 9"/>
          <p:cNvSpPr/>
          <p:nvPr/>
        </p:nvSpPr>
        <p:spPr>
          <a:xfrm>
            <a:off x="9138404" y="6660475"/>
            <a:ext cx="4847868" cy="782241"/>
          </a:xfrm>
          <a:prstGeom prst="rect">
            <a:avLst/>
          </a:prstGeom>
          <a:noFill/>
          <a:ln/>
        </p:spPr>
        <p:txBody>
          <a:bodyPr wrap="squar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"We migrated over 200 SSIS packages to Azure Data Factory without modifying a single package, reducing our infrastructure costs by 40% while improving reliability."</a:t>
            </a:r>
            <a:endParaRPr lang="en-US" sz="1250" dirty="0"/>
          </a:p>
        </p:txBody>
      </p:sp>
      <p:sp>
        <p:nvSpPr>
          <p:cNvPr id="13" name="Shape 10"/>
          <p:cNvSpPr/>
          <p:nvPr/>
        </p:nvSpPr>
        <p:spPr>
          <a:xfrm>
            <a:off x="8893969" y="6660475"/>
            <a:ext cx="22860" cy="782241"/>
          </a:xfrm>
          <a:prstGeom prst="rect">
            <a:avLst/>
          </a:prstGeom>
          <a:solidFill>
            <a:srgbClr val="1B54DA"/>
          </a:solidFill>
          <a:ln/>
        </p:spPr>
      </p:sp>
      <p:sp>
        <p:nvSpPr>
          <p:cNvPr id="14" name="Text 11"/>
          <p:cNvSpPr/>
          <p:nvPr/>
        </p:nvSpPr>
        <p:spPr>
          <a:xfrm>
            <a:off x="8893969" y="7625953"/>
            <a:ext cx="5092303" cy="260747"/>
          </a:xfrm>
          <a:prstGeom prst="rect">
            <a:avLst/>
          </a:prstGeom>
          <a:noFill/>
          <a:ln/>
        </p:spPr>
        <p:txBody>
          <a:bodyPr wrap="none" lIns="0" tIns="0" rIns="0" bIns="0" rtlCol="0" anchor="t"/>
          <a:lstStyle/>
          <a:p>
            <a:pPr algn="l" indent="0" marL="0">
              <a:lnSpc>
                <a:spcPts val="2050"/>
              </a:lnSpc>
              <a:buNone/>
            </a:pPr>
            <a:r>
              <a:rPr lang="en-US" sz="1250" dirty="0">
                <a:solidFill>
                  <a:srgbClr val="404155"/>
                </a:solidFill>
                <a:latin typeface="Nobile" pitchFamily="34" charset="0"/>
                <a:ea typeface="Nobile" pitchFamily="34" charset="-122"/>
                <a:cs typeface="Nobile" pitchFamily="34" charset="-120"/>
              </a:rPr>
              <a:t>— Data Engineering Manager at a Fortune 500 Company</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6526" y="533876"/>
            <a:ext cx="11478935" cy="546021"/>
          </a:xfrm>
          <a:prstGeom prst="rect">
            <a:avLst/>
          </a:prstGeom>
          <a:noFill/>
          <a:ln/>
        </p:spPr>
        <p:txBody>
          <a:bodyPr wrap="none" lIns="0" tIns="0" rIns="0" bIns="0" rtlCol="0" anchor="t"/>
          <a:lstStyle/>
          <a:p>
            <a:pPr algn="l" indent="0" marL="0">
              <a:lnSpc>
                <a:spcPts val="4250"/>
              </a:lnSpc>
              <a:buNone/>
            </a:pPr>
            <a:r>
              <a:rPr lang="en-US" sz="3400" dirty="0">
                <a:solidFill>
                  <a:srgbClr val="1B1B27"/>
                </a:solidFill>
                <a:latin typeface="Alexandria" pitchFamily="34" charset="0"/>
                <a:ea typeface="Alexandria" pitchFamily="34" charset="-122"/>
                <a:cs typeface="Alexandria" pitchFamily="34" charset="-120"/>
              </a:rPr>
              <a:t>Mapping Data Flows: Code-Free Data Transformation</a:t>
            </a:r>
            <a:endParaRPr lang="en-US" sz="3400" dirty="0"/>
          </a:p>
        </p:txBody>
      </p:sp>
      <p:sp>
        <p:nvSpPr>
          <p:cNvPr id="3" name="Text 1"/>
          <p:cNvSpPr/>
          <p:nvPr/>
        </p:nvSpPr>
        <p:spPr>
          <a:xfrm>
            <a:off x="776526" y="1429345"/>
            <a:ext cx="13077349" cy="559118"/>
          </a:xfrm>
          <a:prstGeom prst="rect">
            <a:avLst/>
          </a:prstGeom>
          <a:noFill/>
          <a:ln/>
        </p:spPr>
        <p:txBody>
          <a:bodyPr wrap="squar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Mapping Data Flows represent Azure Data Factory's answer to complex data transformation needs without requiring code or a deep understanding of distributed computing frameworks.</a:t>
            </a:r>
            <a:endParaRPr lang="en-US" sz="1350" dirty="0"/>
          </a:p>
        </p:txBody>
      </p:sp>
      <p:pic>
        <p:nvPicPr>
          <p:cNvPr id="4" name="Image 0" descr="preencoded.png">    </p:cNvPr>
          <p:cNvPicPr>
            <a:picLocks noChangeAspect="1"/>
          </p:cNvPicPr>
          <p:nvPr/>
        </p:nvPicPr>
        <p:blipFill>
          <a:blip r:embed="rId1"/>
          <a:stretch>
            <a:fillRect/>
          </a:stretch>
        </p:blipFill>
        <p:spPr>
          <a:xfrm>
            <a:off x="776526" y="2381607"/>
            <a:ext cx="4477583" cy="4477583"/>
          </a:xfrm>
          <a:prstGeom prst="rect">
            <a:avLst/>
          </a:prstGeom>
        </p:spPr>
      </p:pic>
      <p:sp>
        <p:nvSpPr>
          <p:cNvPr id="5" name="Text 2"/>
          <p:cNvSpPr/>
          <p:nvPr/>
        </p:nvSpPr>
        <p:spPr>
          <a:xfrm>
            <a:off x="6185535" y="2359700"/>
            <a:ext cx="4156948" cy="327541"/>
          </a:xfrm>
          <a:prstGeom prst="rect">
            <a:avLst/>
          </a:prstGeom>
          <a:noFill/>
          <a:ln/>
        </p:spPr>
        <p:txBody>
          <a:bodyPr wrap="none" lIns="0" tIns="0" rIns="0" bIns="0" rtlCol="0" anchor="t"/>
          <a:lstStyle/>
          <a:p>
            <a:pPr algn="l" indent="0" marL="0">
              <a:lnSpc>
                <a:spcPts val="2550"/>
              </a:lnSpc>
              <a:buNone/>
            </a:pPr>
            <a:r>
              <a:rPr lang="en-US" sz="2050" dirty="0">
                <a:solidFill>
                  <a:srgbClr val="1B1B27"/>
                </a:solidFill>
                <a:latin typeface="Alexandria" pitchFamily="34" charset="0"/>
                <a:ea typeface="Alexandria" pitchFamily="34" charset="-122"/>
                <a:cs typeface="Alexandria" pitchFamily="34" charset="-120"/>
              </a:rPr>
              <a:t>How Mapping Data Flows Work:</a:t>
            </a:r>
            <a:endParaRPr lang="en-US" sz="2050" dirty="0"/>
          </a:p>
        </p:txBody>
      </p:sp>
      <p:sp>
        <p:nvSpPr>
          <p:cNvPr id="6" name="Text 3"/>
          <p:cNvSpPr/>
          <p:nvPr/>
        </p:nvSpPr>
        <p:spPr>
          <a:xfrm>
            <a:off x="6185535" y="2861905"/>
            <a:ext cx="7675840" cy="838676"/>
          </a:xfrm>
          <a:prstGeom prst="rect">
            <a:avLst/>
          </a:prstGeom>
          <a:noFill/>
          <a:ln/>
        </p:spPr>
        <p:txBody>
          <a:bodyPr wrap="squar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Behind the scenes, Mapping Data Flows utilize </a:t>
            </a:r>
            <a:pPr algn="l" indent="0" marL="0">
              <a:lnSpc>
                <a:spcPts val="2200"/>
              </a:lnSpc>
              <a:buNone/>
            </a:pPr>
            <a:r>
              <a:rPr lang="en-US" sz="1350" b="1" dirty="0">
                <a:solidFill>
                  <a:srgbClr val="1B54DA"/>
                </a:solidFill>
                <a:latin typeface="Nobile" pitchFamily="34" charset="0"/>
                <a:ea typeface="Nobile" pitchFamily="34" charset="-122"/>
                <a:cs typeface="Nobile" pitchFamily="34" charset="-120"/>
              </a:rPr>
              <a:t>Apache Spark clusters</a:t>
            </a:r>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 provisioned and managed automatically by Azure, handling all the complexity of distributed data processing while you focus on data logic.</a:t>
            </a:r>
            <a:endParaRPr lang="en-US" sz="1350" dirty="0"/>
          </a:p>
        </p:txBody>
      </p:sp>
      <p:sp>
        <p:nvSpPr>
          <p:cNvPr id="7" name="Text 4"/>
          <p:cNvSpPr/>
          <p:nvPr/>
        </p:nvSpPr>
        <p:spPr>
          <a:xfrm>
            <a:off x="6185535" y="3875246"/>
            <a:ext cx="2621042" cy="327541"/>
          </a:xfrm>
          <a:prstGeom prst="rect">
            <a:avLst/>
          </a:prstGeom>
          <a:noFill/>
          <a:ln/>
        </p:spPr>
        <p:txBody>
          <a:bodyPr wrap="none" lIns="0" tIns="0" rIns="0" bIns="0" rtlCol="0" anchor="t"/>
          <a:lstStyle/>
          <a:p>
            <a:pPr algn="l" indent="0" marL="0">
              <a:lnSpc>
                <a:spcPts val="2550"/>
              </a:lnSpc>
              <a:buNone/>
            </a:pPr>
            <a:r>
              <a:rPr lang="en-US" sz="2050" dirty="0">
                <a:solidFill>
                  <a:srgbClr val="1B1B27"/>
                </a:solidFill>
                <a:latin typeface="Alexandria" pitchFamily="34" charset="0"/>
                <a:ea typeface="Alexandria" pitchFamily="34" charset="-122"/>
                <a:cs typeface="Alexandria" pitchFamily="34" charset="-120"/>
              </a:rPr>
              <a:t>Key Capabilities:</a:t>
            </a:r>
            <a:endParaRPr lang="en-US" sz="2050" dirty="0"/>
          </a:p>
        </p:txBody>
      </p:sp>
      <p:sp>
        <p:nvSpPr>
          <p:cNvPr id="8" name="Text 5"/>
          <p:cNvSpPr/>
          <p:nvPr/>
        </p:nvSpPr>
        <p:spPr>
          <a:xfrm>
            <a:off x="6185535" y="4377452"/>
            <a:ext cx="7675840" cy="279559"/>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404155"/>
                </a:solidFill>
                <a:latin typeface="Nobile" pitchFamily="34" charset="0"/>
                <a:ea typeface="Nobile" pitchFamily="34" charset="-122"/>
                <a:cs typeface="Nobile" pitchFamily="34" charset="-120"/>
              </a:rPr>
              <a:t>Visual transformation builder</a:t>
            </a:r>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 with no-code experience</a:t>
            </a:r>
            <a:endParaRPr lang="en-US" sz="1350" dirty="0"/>
          </a:p>
        </p:txBody>
      </p:sp>
      <p:sp>
        <p:nvSpPr>
          <p:cNvPr id="9" name="Text 6"/>
          <p:cNvSpPr/>
          <p:nvPr/>
        </p:nvSpPr>
        <p:spPr>
          <a:xfrm>
            <a:off x="6185535" y="4718090"/>
            <a:ext cx="7675840" cy="279559"/>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404155"/>
                </a:solidFill>
                <a:latin typeface="Nobile" pitchFamily="34" charset="0"/>
                <a:ea typeface="Nobile" pitchFamily="34" charset="-122"/>
                <a:cs typeface="Nobile" pitchFamily="34" charset="-120"/>
              </a:rPr>
              <a:t>Data preview</a:t>
            </a:r>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 at each transformation step</a:t>
            </a:r>
            <a:endParaRPr lang="en-US" sz="1350" dirty="0"/>
          </a:p>
        </p:txBody>
      </p:sp>
      <p:sp>
        <p:nvSpPr>
          <p:cNvPr id="10" name="Text 7"/>
          <p:cNvSpPr/>
          <p:nvPr/>
        </p:nvSpPr>
        <p:spPr>
          <a:xfrm>
            <a:off x="6185535" y="5058728"/>
            <a:ext cx="7675840" cy="279559"/>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404155"/>
                </a:solidFill>
                <a:latin typeface="Nobile" pitchFamily="34" charset="0"/>
                <a:ea typeface="Nobile" pitchFamily="34" charset="-122"/>
                <a:cs typeface="Nobile" pitchFamily="34" charset="-120"/>
              </a:rPr>
              <a:t>Schema drift handling</a:t>
            </a:r>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 for resilient pipelines</a:t>
            </a:r>
            <a:endParaRPr lang="en-US" sz="1350" dirty="0"/>
          </a:p>
        </p:txBody>
      </p:sp>
      <p:sp>
        <p:nvSpPr>
          <p:cNvPr id="11" name="Text 8"/>
          <p:cNvSpPr/>
          <p:nvPr/>
        </p:nvSpPr>
        <p:spPr>
          <a:xfrm>
            <a:off x="6185535" y="5399365"/>
            <a:ext cx="7675840" cy="279559"/>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404155"/>
                </a:solidFill>
                <a:latin typeface="Nobile" pitchFamily="34" charset="0"/>
                <a:ea typeface="Nobile" pitchFamily="34" charset="-122"/>
                <a:cs typeface="Nobile" pitchFamily="34" charset="-120"/>
              </a:rPr>
              <a:t>Complex transformations</a:t>
            </a:r>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 including joins, aggregates, pivots</a:t>
            </a:r>
            <a:endParaRPr lang="en-US" sz="1350" dirty="0"/>
          </a:p>
        </p:txBody>
      </p:sp>
      <p:sp>
        <p:nvSpPr>
          <p:cNvPr id="12" name="Text 9"/>
          <p:cNvSpPr/>
          <p:nvPr/>
        </p:nvSpPr>
        <p:spPr>
          <a:xfrm>
            <a:off x="6185535" y="5740003"/>
            <a:ext cx="7675840" cy="279559"/>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404155"/>
                </a:solidFill>
                <a:latin typeface="Nobile" pitchFamily="34" charset="0"/>
                <a:ea typeface="Nobile" pitchFamily="34" charset="-122"/>
                <a:cs typeface="Nobile" pitchFamily="34" charset="-120"/>
              </a:rPr>
              <a:t>Derived column expressions</a:t>
            </a:r>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 for data manipulation</a:t>
            </a:r>
            <a:endParaRPr lang="en-US" sz="1350" dirty="0"/>
          </a:p>
        </p:txBody>
      </p:sp>
      <p:sp>
        <p:nvSpPr>
          <p:cNvPr id="13" name="Text 10"/>
          <p:cNvSpPr/>
          <p:nvPr/>
        </p:nvSpPr>
        <p:spPr>
          <a:xfrm>
            <a:off x="6185535" y="6080641"/>
            <a:ext cx="7675840" cy="279559"/>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404155"/>
                </a:solidFill>
                <a:latin typeface="Nobile" pitchFamily="34" charset="0"/>
                <a:ea typeface="Nobile" pitchFamily="34" charset="-122"/>
                <a:cs typeface="Nobile" pitchFamily="34" charset="-120"/>
              </a:rPr>
              <a:t>Conditional splits and merges</a:t>
            </a:r>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 for complex flows</a:t>
            </a:r>
            <a:endParaRPr lang="en-US" sz="1350" dirty="0"/>
          </a:p>
        </p:txBody>
      </p:sp>
      <p:sp>
        <p:nvSpPr>
          <p:cNvPr id="14" name="Text 11"/>
          <p:cNvSpPr/>
          <p:nvPr/>
        </p:nvSpPr>
        <p:spPr>
          <a:xfrm>
            <a:off x="6185535" y="6421279"/>
            <a:ext cx="7675840" cy="279559"/>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404155"/>
                </a:solidFill>
                <a:latin typeface="Nobile" pitchFamily="34" charset="0"/>
                <a:ea typeface="Nobile" pitchFamily="34" charset="-122"/>
                <a:cs typeface="Nobile" pitchFamily="34" charset="-120"/>
              </a:rPr>
              <a:t>Auto-scaling Spark clusters</a:t>
            </a:r>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 for performance</a:t>
            </a:r>
            <a:endParaRPr lang="en-US" sz="1350" dirty="0"/>
          </a:p>
        </p:txBody>
      </p:sp>
      <p:sp>
        <p:nvSpPr>
          <p:cNvPr id="15" name="Text 12"/>
          <p:cNvSpPr/>
          <p:nvPr/>
        </p:nvSpPr>
        <p:spPr>
          <a:xfrm>
            <a:off x="776526" y="7252335"/>
            <a:ext cx="13077349" cy="559118"/>
          </a:xfrm>
          <a:prstGeom prst="rect">
            <a:avLst/>
          </a:prstGeom>
          <a:noFill/>
          <a:ln/>
        </p:spPr>
        <p:txBody>
          <a:bodyPr wrap="square" lIns="0" tIns="0" rIns="0" bIns="0" rtlCol="0" anchor="t"/>
          <a:lstStyle/>
          <a:p>
            <a:pPr algn="l" indent="0" marL="0">
              <a:lnSpc>
                <a:spcPts val="2200"/>
              </a:lnSpc>
              <a:buNone/>
            </a:pPr>
            <a:r>
              <a:rPr lang="en-US" sz="1350" dirty="0">
                <a:solidFill>
                  <a:srgbClr val="404155"/>
                </a:solidFill>
                <a:latin typeface="Nobile" pitchFamily="34" charset="0"/>
                <a:ea typeface="Nobile" pitchFamily="34" charset="-122"/>
                <a:cs typeface="Nobile" pitchFamily="34" charset="-120"/>
              </a:rPr>
              <a:t>Mapping Data Flows democratize data transformation by making complex big data processing accessible to data analysts and engineers without Spark expertise, dramatically accelerating time to insight.</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2025-09-04T03:20:07Z</dcterms:created>
  <dcterms:modified xsi:type="dcterms:W3CDTF">2025-09-04T03:20:07Z</dcterms:modified>
</cp:coreProperties>
</file>